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23.12.2017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kazanci.com/kho2/ibb/files/tc6098.htm" TargetMode="External"/><Relationship Id="rId2" Type="http://schemas.openxmlformats.org/officeDocument/2006/relationships/hyperlink" Target="http://www.kazanci.com/kho2/ibb/files/tc6502.htm"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kazanci.com/kho2/ibb/files/tc6102.htm" TargetMode="External"/><Relationship Id="rId2" Type="http://schemas.openxmlformats.org/officeDocument/2006/relationships/hyperlink" Target="http://www.kazanci.com/kho2/ibb/files/tc6502.htm"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www.kazanci.com/kho2/ibb/files/tc6502.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www.kazanci.com/kho2/ibb/files/tc6502.htm" TargetMode="External"/><Relationship Id="rId2" Type="http://schemas.openxmlformats.org/officeDocument/2006/relationships/hyperlink" Target="http://www.kazanci.com/kho2/ibb/files/tc6098.htm" TargetMode="External"/><Relationship Id="rId1" Type="http://schemas.openxmlformats.org/officeDocument/2006/relationships/slideLayout" Target="../slideLayouts/slideLayout7.xml"/><Relationship Id="rId4" Type="http://schemas.openxmlformats.org/officeDocument/2006/relationships/hyperlink" Target="http://www.kazanci.com/kho2/ibb/files/tc6102.htm"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www.kazanci.com/kho2/ibb/files/tc6502.htm"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kazanci.com/kho2/ibb/files/tc6502.htm"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www.kazanci.com/kho2/ibb/files/tc6502.htm"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kazanci.com/kho2/ibb/files/tc6100.htm" TargetMode="External"/><Relationship Id="rId2" Type="http://schemas.openxmlformats.org/officeDocument/2006/relationships/hyperlink" Target="http://www.kazanci.com/kho2/ibb/files/tc6502.htm"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www.kazanci.com/kho2/ibb/files/tc6502.htm"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www.kazanci.com/kho2/ibb/files/tc6502.htm"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1000125" y="1928813"/>
            <a:ext cx="7500965" cy="4429125"/>
          </a:xfrm>
        </p:spPr>
        <p:txBody>
          <a:bodyPr>
            <a:normAutofit lnSpcReduction="10000"/>
          </a:bodyPr>
          <a:lstStyle/>
          <a:p>
            <a:pPr algn="just"/>
            <a:endParaRPr lang="tr-TR" sz="3600" b="1" dirty="0" smtClean="0">
              <a:latin typeface="Times New Roman" pitchFamily="18" charset="0"/>
              <a:cs typeface="Times New Roman" pitchFamily="18" charset="0"/>
            </a:endParaRPr>
          </a:p>
          <a:p>
            <a:pPr algn="ctr">
              <a:buNone/>
            </a:pPr>
            <a:r>
              <a:rPr lang="tr-TR" sz="3600" b="1" dirty="0" smtClean="0">
                <a:latin typeface="Times New Roman" pitchFamily="18" charset="0"/>
                <a:cs typeface="Times New Roman" pitchFamily="18" charset="0"/>
              </a:rPr>
              <a:t>6502 Sayılı TKHK. </a:t>
            </a:r>
            <a:r>
              <a:rPr lang="tr-TR" sz="3600" b="1" dirty="0" err="1" smtClean="0">
                <a:latin typeface="Times New Roman" pitchFamily="18" charset="0"/>
                <a:cs typeface="Times New Roman" pitchFamily="18" charset="0"/>
              </a:rPr>
              <a:t>na</a:t>
            </a:r>
            <a:r>
              <a:rPr lang="tr-TR" sz="3600" b="1" dirty="0" smtClean="0">
                <a:latin typeface="Times New Roman" pitchFamily="18" charset="0"/>
                <a:cs typeface="Times New Roman" pitchFamily="18" charset="0"/>
              </a:rPr>
              <a:t> Göre</a:t>
            </a:r>
          </a:p>
          <a:p>
            <a:pPr algn="ctr">
              <a:buNone/>
            </a:pPr>
            <a:r>
              <a:rPr lang="tr-TR" sz="3600" b="1" dirty="0" smtClean="0">
                <a:latin typeface="Times New Roman" pitchFamily="18" charset="0"/>
                <a:cs typeface="Times New Roman" pitchFamily="18" charset="0"/>
              </a:rPr>
              <a:t>TÜKETİCİ İŞLEMLERİ</a:t>
            </a:r>
          </a:p>
          <a:p>
            <a:pPr algn="just"/>
            <a:endParaRPr lang="tr-TR" sz="3600" b="1" dirty="0" smtClean="0">
              <a:latin typeface="Times New Roman" pitchFamily="18" charset="0"/>
              <a:cs typeface="Times New Roman" pitchFamily="18" charset="0"/>
            </a:endParaRPr>
          </a:p>
          <a:p>
            <a:pPr algn="ctr">
              <a:buNone/>
            </a:pPr>
            <a:r>
              <a:rPr lang="tr-TR" sz="3600" b="1" dirty="0" smtClean="0">
                <a:latin typeface="Times New Roman" pitchFamily="18" charset="0"/>
                <a:cs typeface="Times New Roman" pitchFamily="18" charset="0"/>
              </a:rPr>
              <a:t>Prof. Dr. Mehmet ALTUNKAYA</a:t>
            </a:r>
          </a:p>
          <a:p>
            <a:pPr algn="ctr">
              <a:buNone/>
            </a:pPr>
            <a:r>
              <a:rPr lang="tr-TR" sz="3600" b="1" dirty="0" smtClean="0">
                <a:latin typeface="Times New Roman" pitchFamily="18" charset="0"/>
                <a:cs typeface="Times New Roman" pitchFamily="18" charset="0"/>
              </a:rPr>
              <a:t>Akdeniz Üniversitesi </a:t>
            </a:r>
          </a:p>
          <a:p>
            <a:pPr algn="ctr">
              <a:buNone/>
            </a:pPr>
            <a:r>
              <a:rPr lang="tr-TR" sz="3600" b="1" dirty="0" smtClean="0">
                <a:latin typeface="Times New Roman" pitchFamily="18" charset="0"/>
                <a:cs typeface="Times New Roman" pitchFamily="18" charset="0"/>
              </a:rPr>
              <a:t>Hukuk Fakültesi</a:t>
            </a:r>
            <a:endParaRPr lang="tr-TR" sz="36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500042"/>
            <a:ext cx="8229600" cy="5626121"/>
          </a:xfrm>
        </p:spPr>
        <p:txBody>
          <a:bodyPr>
            <a:normAutofit fontScale="70000" lnSpcReduction="20000"/>
          </a:bodyPr>
          <a:lstStyle/>
          <a:p>
            <a:pPr algn="just"/>
            <a:r>
              <a:rPr lang="tr-TR" dirty="0" smtClean="0">
                <a:latin typeface="Times New Roman" pitchFamily="18" charset="0"/>
                <a:cs typeface="Times New Roman" pitchFamily="18" charset="0"/>
              </a:rPr>
              <a:t>Kanun </a:t>
            </a:r>
            <a:r>
              <a:rPr lang="tr-TR" dirty="0" smtClean="0">
                <a:latin typeface="Times New Roman" pitchFamily="18" charset="0"/>
                <a:cs typeface="Times New Roman" pitchFamily="18" charset="0"/>
              </a:rPr>
              <a:t>koyucu tüketiciye ilişkin tanımda gerçek veya tüzel kişi olmaktan bahsetmiş olmasına karşın bu kişiler adına veya hesabına hareket eden kişilere yer vermemiştir. </a:t>
            </a:r>
          </a:p>
          <a:p>
            <a:pPr algn="just"/>
            <a:r>
              <a:rPr lang="tr-TR" dirty="0" smtClean="0">
                <a:latin typeface="Times New Roman" pitchFamily="18" charset="0"/>
                <a:cs typeface="Times New Roman" pitchFamily="18" charset="0"/>
              </a:rPr>
              <a:t>Oysa satıcı ve sağlayıcı tanımlarında ve tüketici işleminde ticari veya mesleki amaçla hareket eden kişilerin temsilcilerinin de işlemin tarafı olabileceğine yer verilmiştir. </a:t>
            </a:r>
          </a:p>
          <a:p>
            <a:pPr algn="just"/>
            <a:r>
              <a:rPr lang="tr-TR" dirty="0" smtClean="0">
                <a:latin typeface="Times New Roman" pitchFamily="18" charset="0"/>
                <a:cs typeface="Times New Roman" pitchFamily="18" charset="0"/>
              </a:rPr>
              <a:t>Anılan tanımlarda, kanun koyucu bu kişiler adına veya hesabına hareket eden kişileri sayarak, hem doğrudan hem de dolaylı temsilin bulunduğu halleri kapsama almıştır. </a:t>
            </a:r>
          </a:p>
          <a:p>
            <a:pPr algn="just"/>
            <a:r>
              <a:rPr lang="tr-TR" dirty="0" smtClean="0">
                <a:latin typeface="Times New Roman" pitchFamily="18" charset="0"/>
                <a:cs typeface="Times New Roman" pitchFamily="18" charset="0"/>
              </a:rPr>
              <a:t>Belirttiğimiz bu tanım farkı, </a:t>
            </a:r>
            <a:r>
              <a:rPr lang="tr-TR" dirty="0" err="1" smtClean="0">
                <a:latin typeface="Times New Roman" pitchFamily="18" charset="0"/>
                <a:cs typeface="Times New Roman" pitchFamily="18" charset="0"/>
              </a:rPr>
              <a:t>eTKHK</a:t>
            </a:r>
            <a:r>
              <a:rPr lang="tr-TR" dirty="0" smtClean="0">
                <a:latin typeface="Times New Roman" pitchFamily="18" charset="0"/>
                <a:cs typeface="Times New Roman" pitchFamily="18" charset="0"/>
              </a:rPr>
              <a:t> m. 3 hükmünde bulunmamaktadır. Yeni kanunun gerekçesinde bu değişikliğe ilişkin herhangi bir açıklama da bulunmamaktadır. AT hukukunda ise, 1999/44/EC direktifinde satıcı bakımından böyle bir detaya yer verilmemişken, devre mülk direktifinde 2008/122/EC m. 2/</a:t>
            </a:r>
            <a:r>
              <a:rPr lang="tr-TR" dirty="0" err="1" smtClean="0">
                <a:latin typeface="Times New Roman" pitchFamily="18" charset="0"/>
                <a:cs typeface="Times New Roman" pitchFamily="18" charset="0"/>
              </a:rPr>
              <a:t>e’de</a:t>
            </a:r>
            <a:r>
              <a:rPr lang="tr-TR" dirty="0" smtClean="0">
                <a:latin typeface="Times New Roman" pitchFamily="18" charset="0"/>
                <a:cs typeface="Times New Roman" pitchFamily="18" charset="0"/>
              </a:rPr>
              <a:t> tacir tanımında adına ve hesabına hareket eden kişilere yer verilmiştir. Tüketici karşısındaki </a:t>
            </a:r>
            <a:r>
              <a:rPr lang="tr-TR" dirty="0" err="1" smtClean="0">
                <a:latin typeface="Times New Roman" pitchFamily="18" charset="0"/>
                <a:cs typeface="Times New Roman" pitchFamily="18" charset="0"/>
              </a:rPr>
              <a:t>akid</a:t>
            </a:r>
            <a:r>
              <a:rPr lang="tr-TR" dirty="0" smtClean="0">
                <a:latin typeface="Times New Roman" pitchFamily="18" charset="0"/>
                <a:cs typeface="Times New Roman" pitchFamily="18" charset="0"/>
              </a:rPr>
              <a:t> bakımından bu durum aşağıda açıklanmış olup, tüketici bakımından konunun halli için farklı örneklerle değerlendirme yapmak gereklidir.</a:t>
            </a:r>
            <a:endParaRPr lang="tr-TR"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857232"/>
            <a:ext cx="8572528" cy="5268931"/>
          </a:xfrm>
        </p:spPr>
        <p:txBody>
          <a:bodyPr>
            <a:noAutofit/>
          </a:bodyPr>
          <a:lstStyle/>
          <a:p>
            <a:pPr algn="just"/>
            <a:r>
              <a:rPr lang="tr-TR" sz="1500" dirty="0" smtClean="0">
                <a:latin typeface="Times New Roman" pitchFamily="18" charset="0"/>
                <a:cs typeface="Times New Roman" pitchFamily="18" charset="0"/>
              </a:rPr>
              <a:t>Tüketici </a:t>
            </a:r>
            <a:r>
              <a:rPr lang="tr-TR" sz="1500" dirty="0" smtClean="0">
                <a:latin typeface="Times New Roman" pitchFamily="18" charset="0"/>
                <a:cs typeface="Times New Roman" pitchFamily="18" charset="0"/>
              </a:rPr>
              <a:t>adına hareket eden kişileri doğrudan ve dolaylı temsil bakımından ayrıca değerlendirmek gerekir. </a:t>
            </a:r>
          </a:p>
          <a:p>
            <a:pPr algn="just"/>
            <a:r>
              <a:rPr lang="tr-TR" sz="1500" dirty="0" smtClean="0">
                <a:latin typeface="Times New Roman" pitchFamily="18" charset="0"/>
                <a:cs typeface="Times New Roman" pitchFamily="18" charset="0"/>
              </a:rPr>
              <a:t>Öncelikle doğrudan temsil durumunda, artık temsilci tüketici adına ve hesabına hareket etmekte olup işlemin hüküm ve sonuçları doğrudan tüketici üzerinde meydana gelmektedir. Böyle bir durumda temsilci üzerinde herhangi bir borç doğmadığı için açıkçası diğer şartlar da sağlanmış ise, işlemin tüketici işlemi olarak nitelendirilmesini engelleyen bir durum yoktur. Bu halde temsilci olan kişinin bu tip aracılık faaliyetini ticari veya mesleki amaçla yapmış olup olmamasının da herhangi bir önemi olmamalıdır. Zira bu durum tüketici ile temsilci arasında varsa söz konusu olan sözleşme bakımından değerlendirilmesi gereken bir noktadır. Buna karşılık dolaylı temsil halinde ise, artık temsilci kendi adına hareket etmesi sebebiyle işleme ilişkin borçlar onun üzerinde doğduğu gibi yapmış olduğu hukuki işlemin karşı tarafı da dolaylı hareket eden temsilci ile işlem yaptığı için tüketici işlemi nitelendirmesi temsilciye göre yapılmalıdır. Bu noktada, birden fazla farklı ihtimal gündeme gelebilir. Öncelikle dolaylı temsilcinin işlemi yapma </a:t>
            </a:r>
            <a:r>
              <a:rPr lang="tr-TR" sz="1500" dirty="0" err="1" smtClean="0">
                <a:latin typeface="Times New Roman" pitchFamily="18" charset="0"/>
                <a:cs typeface="Times New Roman" pitchFamily="18" charset="0"/>
              </a:rPr>
              <a:t>saiki</a:t>
            </a:r>
            <a:r>
              <a:rPr lang="tr-TR" sz="1500" dirty="0" smtClean="0">
                <a:latin typeface="Times New Roman" pitchFamily="18" charset="0"/>
                <a:cs typeface="Times New Roman" pitchFamily="18" charset="0"/>
              </a:rPr>
              <a:t> de yine ticari veya mesleki amaç taşımıyor ve diğer şartlar da gerçekleşmiş ise kanaatimizce temsil olunanın işlemi yaptırma amacından bağımsız olarak tüketici işlemi meydana gelecektir. Bunun aksine, temsilcinin ticari veya mesleki amaçlarla hareket ederken temsil olunanın böyle bir amacının olmadığı hallerde tüketici işlemi söz konusu olamaz. Dolayısıyla kanun koyucunun tüketici bakımından da en azından onun ad ve hesabına hareket eden gerçek veya tüzel kişiler vasıtasıyla gerçekleştirilen işlemleri kapsama alması daha doğru olurdu. Son olarak değerlendirilebilecek noktalardan biri de vekaletsiz iş görme halidir. Zira gerçek vekâletsiz iş görme hallerinde, iş görenin, ticari veya mesleki olmayan amaçlarla bir başkası ad ve hesabına hukuki işlemlerde bulunması ve bunların iş sahibince gerek iç ilişki gerekse yetkisiz temsil halleri bakımından onaylanması halinde de problemler meydana gelebilir. Kanaatimizce bu tip durumlarda da işlemin, iş sahibinin ad ve hesabına hareket edildiğinin ve anılan kişinin ticari veya mesleki olmayan bir amaçla işlemi gerçekleştirebileceğinin anlaşılması durumunda tüketici işlemi olarak nitelendirme yapmak gerekir.</a:t>
            </a:r>
            <a:endParaRPr lang="tr-TR" sz="15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428604"/>
            <a:ext cx="8229600" cy="5697559"/>
          </a:xfrm>
        </p:spPr>
        <p:txBody>
          <a:bodyPr>
            <a:noAutofit/>
          </a:bodyPr>
          <a:lstStyle/>
          <a:p>
            <a:pPr algn="just"/>
            <a:r>
              <a:rPr lang="tr-TR" sz="1500" b="1" dirty="0" smtClean="0">
                <a:latin typeface="Times New Roman" pitchFamily="18" charset="0"/>
                <a:cs typeface="Times New Roman" pitchFamily="18" charset="0"/>
              </a:rPr>
              <a:t>1/b</a:t>
            </a:r>
            <a:r>
              <a:rPr lang="tr-TR" sz="1500" b="1" dirty="0" smtClean="0">
                <a:latin typeface="Times New Roman" pitchFamily="18" charset="0"/>
                <a:cs typeface="Times New Roman" pitchFamily="18" charset="0"/>
              </a:rPr>
              <a:t>. Ticari veya Mesleki Olmayan Amaçlarla Hareket Etme </a:t>
            </a:r>
            <a:endParaRPr lang="tr-TR" sz="1500" dirty="0" smtClean="0">
              <a:latin typeface="Times New Roman" pitchFamily="18" charset="0"/>
              <a:cs typeface="Times New Roman" pitchFamily="18" charset="0"/>
            </a:endParaRPr>
          </a:p>
          <a:p>
            <a:pPr algn="just"/>
            <a:r>
              <a:rPr lang="tr-TR" sz="1500" dirty="0" smtClean="0">
                <a:latin typeface="Times New Roman" pitchFamily="18" charset="0"/>
                <a:cs typeface="Times New Roman" pitchFamily="18" charset="0"/>
              </a:rPr>
              <a:t>Tüketici </a:t>
            </a:r>
            <a:r>
              <a:rPr lang="tr-TR" sz="1500" dirty="0" smtClean="0">
                <a:latin typeface="Times New Roman" pitchFamily="18" charset="0"/>
                <a:cs typeface="Times New Roman" pitchFamily="18" charset="0"/>
              </a:rPr>
              <a:t>olarak nitelendirilebilmenin şartlarından bir diğeri ise, işlemin ticari veya mesleki amaç dışında gerçekleştirilmesidir. Bu şart tüketici sıfatının temel unsuru olup anılan </a:t>
            </a:r>
            <a:r>
              <a:rPr lang="tr-TR" sz="1500" dirty="0" err="1" smtClean="0">
                <a:latin typeface="Times New Roman" pitchFamily="18" charset="0"/>
                <a:cs typeface="Times New Roman" pitchFamily="18" charset="0"/>
              </a:rPr>
              <a:t>saike</a:t>
            </a:r>
            <a:r>
              <a:rPr lang="tr-TR" sz="1500" dirty="0" smtClean="0">
                <a:latin typeface="Times New Roman" pitchFamily="18" charset="0"/>
                <a:cs typeface="Times New Roman" pitchFamily="18" charset="0"/>
              </a:rPr>
              <a:t> sahip </a:t>
            </a:r>
            <a:r>
              <a:rPr lang="tr-TR" sz="1500" dirty="0" smtClean="0">
                <a:latin typeface="Times New Roman" pitchFamily="18" charset="0"/>
                <a:cs typeface="Times New Roman" pitchFamily="18" charset="0"/>
              </a:rPr>
              <a:t>olan tarafın korunmasını sağlar. Dolayısıyla tüketici sıfatının belirlenmesinde kişinin niteliğine değil, her bir somut olay bakımından işlemin gerçekleştirilmesinin arkasında yatan sebebin incelenmesi gerekir ki bu da doktrinde tüketici yönünden amaç teorisinin benimsendiğini göstermektedir. </a:t>
            </a:r>
            <a:endParaRPr lang="tr-TR" sz="1500" dirty="0" smtClean="0">
              <a:latin typeface="Times New Roman" pitchFamily="18" charset="0"/>
              <a:cs typeface="Times New Roman" pitchFamily="18" charset="0"/>
            </a:endParaRPr>
          </a:p>
          <a:p>
            <a:pPr algn="just"/>
            <a:r>
              <a:rPr lang="tr-TR" sz="1500" dirty="0" err="1" smtClean="0">
                <a:latin typeface="Times New Roman" pitchFamily="18" charset="0"/>
                <a:cs typeface="Times New Roman" pitchFamily="18" charset="0"/>
              </a:rPr>
              <a:t>eTKHK</a:t>
            </a:r>
            <a:r>
              <a:rPr lang="tr-TR" sz="1500" dirty="0" smtClean="0">
                <a:latin typeface="Times New Roman" pitchFamily="18" charset="0"/>
                <a:cs typeface="Times New Roman" pitchFamily="18" charset="0"/>
              </a:rPr>
              <a:t> </a:t>
            </a:r>
            <a:r>
              <a:rPr lang="tr-TR" sz="1500" dirty="0" smtClean="0">
                <a:latin typeface="Times New Roman" pitchFamily="18" charset="0"/>
                <a:cs typeface="Times New Roman" pitchFamily="18" charset="0"/>
              </a:rPr>
              <a:t>m.3/</a:t>
            </a:r>
            <a:r>
              <a:rPr lang="tr-TR" sz="1500" dirty="0" err="1" smtClean="0">
                <a:latin typeface="Times New Roman" pitchFamily="18" charset="0"/>
                <a:cs typeface="Times New Roman" pitchFamily="18" charset="0"/>
              </a:rPr>
              <a:t>e’de</a:t>
            </a:r>
            <a:r>
              <a:rPr lang="tr-TR" sz="1500" dirty="0" smtClean="0">
                <a:latin typeface="Times New Roman" pitchFamily="18" charset="0"/>
                <a:cs typeface="Times New Roman" pitchFamily="18" charset="0"/>
              </a:rPr>
              <a:t> yer alan tüketici tanımında da aynı şart düzenlenmiş olmakla birlikte madde metninde değişiklik “</a:t>
            </a:r>
            <a:r>
              <a:rPr lang="tr-TR" sz="1500" i="1" dirty="0" smtClean="0">
                <a:latin typeface="Times New Roman" pitchFamily="18" charset="0"/>
                <a:cs typeface="Times New Roman" pitchFamily="18" charset="0"/>
              </a:rPr>
              <a:t>hareket eden” </a:t>
            </a:r>
            <a:r>
              <a:rPr lang="tr-TR" sz="1500" dirty="0" smtClean="0">
                <a:latin typeface="Times New Roman" pitchFamily="18" charset="0"/>
                <a:cs typeface="Times New Roman" pitchFamily="18" charset="0"/>
              </a:rPr>
              <a:t>ifadesindedir. Zira </a:t>
            </a:r>
            <a:r>
              <a:rPr lang="tr-TR" sz="1500" dirty="0" err="1" smtClean="0">
                <a:latin typeface="Times New Roman" pitchFamily="18" charset="0"/>
                <a:cs typeface="Times New Roman" pitchFamily="18" charset="0"/>
              </a:rPr>
              <a:t>eTKHK’de</a:t>
            </a:r>
            <a:r>
              <a:rPr lang="tr-TR" sz="1500" dirty="0" smtClean="0">
                <a:latin typeface="Times New Roman" pitchFamily="18" charset="0"/>
                <a:cs typeface="Times New Roman" pitchFamily="18" charset="0"/>
              </a:rPr>
              <a:t> hareket eden yerine “</a:t>
            </a:r>
            <a:r>
              <a:rPr lang="tr-TR" sz="1500" i="1" dirty="0" smtClean="0">
                <a:latin typeface="Times New Roman" pitchFamily="18" charset="0"/>
                <a:cs typeface="Times New Roman" pitchFamily="18" charset="0"/>
              </a:rPr>
              <a:t>edinen, kullanan veya yararlanan” </a:t>
            </a:r>
            <a:r>
              <a:rPr lang="tr-TR" sz="1500" dirty="0" smtClean="0">
                <a:latin typeface="Times New Roman" pitchFamily="18" charset="0"/>
                <a:cs typeface="Times New Roman" pitchFamily="18" charset="0"/>
              </a:rPr>
              <a:t>ifadelerine yer verilmiştir. Kanun koyucunun bu noktada değişiklik yapması, Yargıtay’ın özellikle eser vb. sözleşmeler bakımından istikrar kazanan içtihatlarının önüne geçmeyi amaçlamaktadır. Nitekim Yargıtay m. 3/</a:t>
            </a:r>
            <a:r>
              <a:rPr lang="tr-TR" sz="1500" dirty="0" err="1" smtClean="0">
                <a:latin typeface="Times New Roman" pitchFamily="18" charset="0"/>
                <a:cs typeface="Times New Roman" pitchFamily="18" charset="0"/>
              </a:rPr>
              <a:t>e’de</a:t>
            </a:r>
            <a:r>
              <a:rPr lang="tr-TR" sz="1500" dirty="0" smtClean="0">
                <a:latin typeface="Times New Roman" pitchFamily="18" charset="0"/>
                <a:cs typeface="Times New Roman" pitchFamily="18" charset="0"/>
              </a:rPr>
              <a:t> yer alan kelimeleri, hazır bir malın alınması ve nihai olarak tüketilmesi olarak yorumlamakta ve dar kapsamlı mal ve hizmet ilişkilerini tüketici işlemi kapsamında görmekteydi. Kanaatimizce hareket etme ifadesi kanun koyucunun iradesini açıklayıcı nitelikte olup, malın hazır olup olmaması veya işlemin kapsamının bir önemi bulunmamaktadır. Dolayısıyla tüketici nitelendirmesinin yapılmasında işlemin yapılmasındaki amaç takip edilmelidir. </a:t>
            </a:r>
          </a:p>
          <a:p>
            <a:pPr algn="just"/>
            <a:r>
              <a:rPr lang="tr-TR" sz="1500" dirty="0" smtClean="0">
                <a:latin typeface="Times New Roman" pitchFamily="18" charset="0"/>
                <a:cs typeface="Times New Roman" pitchFamily="18" charset="0"/>
              </a:rPr>
              <a:t> Tüketici olarak nitelendirilen sözleşme tarafı bakımından sadece ticari veya mesleki olmayan amaçlarla hareket etme şartı arandığından Kanunda sübjektif sistemin benimsendiğini ileri süren görüş için bkz. AYDOĞDU, s. 61. </a:t>
            </a:r>
          </a:p>
          <a:p>
            <a:pPr algn="just"/>
            <a:r>
              <a:rPr lang="tr-TR" sz="1500" dirty="0" smtClean="0">
                <a:latin typeface="Times New Roman" pitchFamily="18" charset="0"/>
                <a:cs typeface="Times New Roman" pitchFamily="18" charset="0"/>
              </a:rPr>
              <a:t>4077 sayılı Kanunda 4822 sayılı Kanun değişikliği öncesinde, anılan hükümde ticari veya mesleki olmayan amaç yerine özel amaç ifadesine yer verilmişti ve anılan kavramdan ne anlaşılması gerektiği açık olmadığı için eleştirilmekteydi. </a:t>
            </a:r>
          </a:p>
          <a:p>
            <a:pPr algn="just"/>
            <a:r>
              <a:rPr lang="tr-TR" sz="1500" dirty="0" smtClean="0">
                <a:latin typeface="Times New Roman" pitchFamily="18" charset="0"/>
                <a:cs typeface="Times New Roman" pitchFamily="18" charset="0"/>
              </a:rPr>
              <a:t>HGK T. 26.02.2003 E. 2003/15-127 K. 2003/102; 15. HD T. 26.01.2016 E. 2015/3775 K. 2016/439 KBİBB (E.T.: 18.05.2016). </a:t>
            </a:r>
          </a:p>
          <a:p>
            <a:pPr algn="just"/>
            <a:endParaRPr lang="tr-TR" sz="15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000108"/>
            <a:ext cx="8229600" cy="5126055"/>
          </a:xfrm>
        </p:spPr>
        <p:txBody>
          <a:bodyPr>
            <a:normAutofit fontScale="47500" lnSpcReduction="20000"/>
          </a:bodyPr>
          <a:lstStyle/>
          <a:p>
            <a:pPr algn="just"/>
            <a:r>
              <a:rPr lang="tr-TR" dirty="0" smtClean="0">
                <a:latin typeface="Times New Roman" pitchFamily="18" charset="0"/>
                <a:cs typeface="Times New Roman" pitchFamily="18" charset="0"/>
              </a:rPr>
              <a:t>Ticari veya mesleki olmayan amacın belirlenebilmesi, tanımda kullanılan ticari ya da mesleki faaliyetten ne anlaşılması gerektiğiyle ilgilidir. Bu konuda, ticari faaliyete ilişkin doktrinde çeşitli görüşler ileri sürülmektedir. </a:t>
            </a:r>
          </a:p>
          <a:p>
            <a:pPr algn="just"/>
            <a:r>
              <a:rPr lang="tr-TR" b="1" dirty="0" smtClean="0">
                <a:latin typeface="Times New Roman" pitchFamily="18" charset="0"/>
                <a:cs typeface="Times New Roman" pitchFamily="18" charset="0"/>
              </a:rPr>
              <a:t>Ticari faaliyet,</a:t>
            </a:r>
            <a:r>
              <a:rPr lang="tr-TR" dirty="0" smtClean="0">
                <a:latin typeface="Times New Roman" pitchFamily="18" charset="0"/>
                <a:cs typeface="Times New Roman" pitchFamily="18" charset="0"/>
              </a:rPr>
              <a:t> bir mübadele ilişkisi meydana getiren ve bu mübadele ilişkisi ile kâr elde etmeye çalışma olarak tanımlanabilir. Burada tekrar satım vb. yollar ile kâr elde edilmeye çalışılması ve bu işe ilişkin rizikoların üstlenilmesi asli unsurlar olmakla birlikte, doktrinde de belirtildiği üzere ticari faaliyet kendisini süreklilik ve bağımsızlıkta göstermektedir. </a:t>
            </a:r>
          </a:p>
          <a:p>
            <a:pPr algn="just"/>
            <a:r>
              <a:rPr lang="tr-TR" dirty="0" smtClean="0">
                <a:latin typeface="Times New Roman" pitchFamily="18" charset="0"/>
                <a:cs typeface="Times New Roman" pitchFamily="18" charset="0"/>
              </a:rPr>
              <a:t>Diğer bir deyişle, yapılan faaliyetin belirli bir planlama içerisinde yerine getirilmesi gerekir. Böylece müstakil olarak kullanmadığı bir eşyasını satmak isteyen kişinin de tüketici sıfatı söz konusu olabilsin. Bağımsızlık unsuru ise kişinin rizikoları üstlenmesini ve doğrudan kendi hesabına hareket etmesi gerekliliğini açıklamaktadır.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Mesleki </a:t>
            </a:r>
            <a:r>
              <a:rPr lang="tr-TR" b="1" dirty="0" smtClean="0">
                <a:latin typeface="Times New Roman" pitchFamily="18" charset="0"/>
                <a:cs typeface="Times New Roman" pitchFamily="18" charset="0"/>
              </a:rPr>
              <a:t>faaliyetten,</a:t>
            </a:r>
            <a:r>
              <a:rPr lang="tr-TR" dirty="0" smtClean="0">
                <a:latin typeface="Times New Roman" pitchFamily="18" charset="0"/>
                <a:cs typeface="Times New Roman" pitchFamily="18" charset="0"/>
              </a:rPr>
              <a:t> mübadele şartı aranmadan tarafın gelir elde ettiği işlere ilişkin bir işlemin olması anlaşılmalıdır. Mesleki faaliyette de ticari faaliyette olduğu gibi, ki bu iki kavram </a:t>
            </a:r>
            <a:r>
              <a:rPr lang="tr-TR" dirty="0" err="1" smtClean="0">
                <a:latin typeface="Times New Roman" pitchFamily="18" charset="0"/>
                <a:cs typeface="Times New Roman" pitchFamily="18" charset="0"/>
              </a:rPr>
              <a:t>yTKHK’da</a:t>
            </a:r>
            <a:r>
              <a:rPr lang="tr-TR" dirty="0" smtClean="0">
                <a:latin typeface="Times New Roman" pitchFamily="18" charset="0"/>
                <a:cs typeface="Times New Roman" pitchFamily="18" charset="0"/>
              </a:rPr>
              <a:t> da bir arada kullanılmaktadır, devamlılık ve tartışmalı olmakla birlikte bağımsızlığı gerektirmektedir. </a:t>
            </a:r>
            <a:r>
              <a:rPr lang="tr-TR" dirty="0" smtClean="0">
                <a:latin typeface="Times New Roman" pitchFamily="18" charset="0"/>
                <a:cs typeface="Times New Roman" pitchFamily="18" charset="0"/>
              </a:rPr>
              <a:t>Devamlılığı, </a:t>
            </a:r>
            <a:r>
              <a:rPr lang="tr-TR" dirty="0" smtClean="0">
                <a:latin typeface="Times New Roman" pitchFamily="18" charset="0"/>
                <a:cs typeface="Times New Roman" pitchFamily="18" charset="0"/>
              </a:rPr>
              <a:t>anılan faaliyetin mesleki olarak yapılması gerekliliğinin tabii bir sonucu iken, bağımlılık meselesinde sorun bağımlı olarak mesleki faaliyet yapanların bu kapsamda değerlendirilip değerlendirilmeyeceğidir. </a:t>
            </a:r>
          </a:p>
          <a:p>
            <a:pPr algn="just"/>
            <a:r>
              <a:rPr lang="tr-TR" dirty="0" smtClean="0">
                <a:latin typeface="Times New Roman" pitchFamily="18" charset="0"/>
                <a:cs typeface="Times New Roman" pitchFamily="18" charset="0"/>
              </a:rPr>
              <a:t> Ayrıca, tanımda yer alan ticari faaliyetin ticaret hukuku kapsamında yer alan unsurlardan bağımsız değerlendirilmesi gerektiği de ileri sürülmektedir. </a:t>
            </a:r>
          </a:p>
          <a:p>
            <a:pPr algn="just"/>
            <a:r>
              <a:rPr lang="tr-TR" dirty="0" smtClean="0">
                <a:latin typeface="Times New Roman" pitchFamily="18" charset="0"/>
                <a:cs typeface="Times New Roman" pitchFamily="18" charset="0"/>
              </a:rPr>
              <a:t>GÜMÜŞ, internet üzerinden sürekli satış yapan kişinin dahi sürekli nitelikte bir örgütlenmesi şartının aranması gerektiğini ve bu kişinin de tüketici olmadığına dair yeterli bir olgu olmadığını ileri sürmektedir. </a:t>
            </a:r>
          </a:p>
          <a:p>
            <a:endParaRPr lang="tr-T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857232"/>
            <a:ext cx="8229600" cy="5268931"/>
          </a:xfrm>
        </p:spPr>
        <p:txBody>
          <a:bodyPr>
            <a:normAutofit fontScale="85000" lnSpcReduction="20000"/>
          </a:bodyPr>
          <a:lstStyle/>
          <a:p>
            <a:pPr algn="just"/>
            <a:r>
              <a:rPr lang="tr-TR" dirty="0" smtClean="0"/>
              <a:t>Tüketicinin ticari veya mesleki olmayan amacının genel anlamda kâr veya maliyeti tekrar elde etme veya nihai kullanıcı olma dışındaki amaçlarla hareket etmiş olması gerekir. </a:t>
            </a:r>
          </a:p>
          <a:p>
            <a:pPr algn="just"/>
            <a:r>
              <a:rPr lang="tr-TR" dirty="0" smtClean="0"/>
              <a:t>Doktrinde bu amacın belirlenmesinde TTK m. 19 hükmünden faydalanılabileceğini ileri süren görüşe göre, anılan hükmün uygulanamadığı hallerde TKHK hükümleri söz konusu olacağı için TTK m. 19’da belirtilen şartların bulunup bulunmadığının tespiti yapılmalıdır. Karma işlemler bakımından ise, işlemin ağırlığını teşkil eden amacın belirlenmesi gerektiği ileri sürülmekle birlikte, bir başka görüşe göre, böyle durumlarda her bir bölüme kendi hükümleri ayrıca uygulanabilir.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571480"/>
            <a:ext cx="8229600" cy="5554683"/>
          </a:xfrm>
        </p:spPr>
        <p:txBody>
          <a:bodyPr>
            <a:normAutofit fontScale="85000" lnSpcReduction="20000"/>
          </a:bodyPr>
          <a:lstStyle/>
          <a:p>
            <a:pPr algn="just"/>
            <a:r>
              <a:rPr lang="tr-TR" dirty="0" smtClean="0"/>
              <a:t>Tüketici </a:t>
            </a:r>
            <a:r>
              <a:rPr lang="tr-TR" dirty="0" smtClean="0"/>
              <a:t>olarak değerlendirilen kişinin, işlemi yaptıktan belirli bir zaman sonra işlem konularına ilişkin sonradan ticari veya mesleki faaliyet kapsamında hareket etmesinin işlemin niteliğine etkisinin üzerinde de durmakta yarar vardır. </a:t>
            </a:r>
            <a:endParaRPr lang="tr-TR" dirty="0" smtClean="0"/>
          </a:p>
          <a:p>
            <a:pPr algn="just"/>
            <a:r>
              <a:rPr lang="tr-TR" dirty="0" smtClean="0"/>
              <a:t>Örneğin</a:t>
            </a:r>
            <a:r>
              <a:rPr lang="tr-TR" dirty="0" smtClean="0"/>
              <a:t>, pul koleksiyonu yapan bir kişinin belirli bir zaman sonra pul ve antika eşya satan bir dükkan  açması ve kısa bir süre önce aldığı pullardan birinin ayıplı çıkması halinde ayıp bakımından hangi hükümlerin uygulanacağı önem arz edebilir. Bu anlamda, kanaatimizce, işlemin yapıldığı anın ve işlemin yapılmasındaki amacın esas alınması gerekir ki verdiğimiz örnek bakımından artık önceki işlemler bakımından kişi tüketici sıfatını korumaya devam edecektir. Son olarak, tüketici sıfatının, iddia eden kişi tarafından ispat edilmesi gerekmektedir.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500042"/>
            <a:ext cx="9144000" cy="6858048"/>
          </a:xfrm>
        </p:spPr>
        <p:txBody>
          <a:bodyPr>
            <a:noAutofit/>
          </a:bodyPr>
          <a:lstStyle/>
          <a:p>
            <a:pPr lvl="0"/>
            <a:r>
              <a:rPr lang="tr-TR" sz="1200" b="1" dirty="0" err="1" smtClean="0">
                <a:latin typeface="Times New Roman" pitchFamily="18" charset="0"/>
                <a:cs typeface="Times New Roman" pitchFamily="18" charset="0"/>
              </a:rPr>
              <a:t>Bb</a:t>
            </a:r>
            <a:r>
              <a:rPr lang="tr-TR" sz="1200" b="1" dirty="0" smtClean="0">
                <a:latin typeface="Times New Roman" pitchFamily="18" charset="0"/>
                <a:cs typeface="Times New Roman" pitchFamily="18" charset="0"/>
              </a:rPr>
              <a:t>. Ticari </a:t>
            </a:r>
            <a:r>
              <a:rPr lang="tr-TR" sz="1200" b="1" dirty="0" smtClean="0">
                <a:latin typeface="Times New Roman" pitchFamily="18" charset="0"/>
                <a:cs typeface="Times New Roman" pitchFamily="18" charset="0"/>
              </a:rPr>
              <a:t>veya Mesleki Amaçlarla Hareket Eden Gerçek veya Tüzel Kişi </a:t>
            </a:r>
            <a:endParaRPr lang="tr-TR" sz="1200" dirty="0" smtClean="0">
              <a:latin typeface="Times New Roman" pitchFamily="18" charset="0"/>
              <a:cs typeface="Times New Roman" pitchFamily="18" charset="0"/>
            </a:endParaRPr>
          </a:p>
          <a:p>
            <a:pPr algn="just"/>
            <a:r>
              <a:rPr lang="tr-TR" sz="1200" dirty="0" smtClean="0">
                <a:latin typeface="Times New Roman" pitchFamily="18" charset="0"/>
                <a:cs typeface="Times New Roman" pitchFamily="18" charset="0"/>
              </a:rPr>
              <a:t>Tüketici </a:t>
            </a:r>
            <a:r>
              <a:rPr lang="tr-TR" sz="1200" dirty="0" smtClean="0">
                <a:latin typeface="Times New Roman" pitchFamily="18" charset="0"/>
                <a:cs typeface="Times New Roman" pitchFamily="18" charset="0"/>
              </a:rPr>
              <a:t>işlemlerinin merkez noktası tüketici olmakla birlikte, kanun koyucu tüketicinin karşısında yer alacak olan tarafa ilişkin de özel şartlar getirmiştir. Dolayısıyla tüketici işleminin belirlenmesi bakımından sadece tüketici olan tarafın karşı tarafın da işlemi yapma amacının belirlenmesi gerekir. Her iki tarafın da nitelendirilmesinin yapılması yerindedir, zira birçok işlem bakımından TTK, TKHK, TBK hükümlerinden hangilerinin dikkate alınacağını belirler. </a:t>
            </a:r>
            <a:r>
              <a:rPr lang="tr-TR" sz="1200" dirty="0" err="1" smtClean="0">
                <a:latin typeface="Times New Roman" pitchFamily="18" charset="0"/>
                <a:cs typeface="Times New Roman" pitchFamily="18" charset="0"/>
              </a:rPr>
              <a:t>yTKHK’da</a:t>
            </a:r>
            <a:r>
              <a:rPr lang="tr-TR" sz="1200" dirty="0" smtClean="0">
                <a:latin typeface="Times New Roman" pitchFamily="18" charset="0"/>
                <a:cs typeface="Times New Roman" pitchFamily="18" charset="0"/>
              </a:rPr>
              <a:t> tüketici karşısında yer alması gereken taraf, “</a:t>
            </a:r>
            <a:r>
              <a:rPr lang="tr-TR" sz="1200" i="1" dirty="0" smtClean="0">
                <a:latin typeface="Times New Roman" pitchFamily="18" charset="0"/>
                <a:cs typeface="Times New Roman" pitchFamily="18" charset="0"/>
              </a:rPr>
              <a:t>Mal veya hizmet piyasalarında kamu tüzel kişileri de dâhil olmak üzere ticari veya mesleki amaçlarla hareket eden veya onun adına ya da hesabına hareket eden gerçek veya tüzel kişiler” </a:t>
            </a:r>
            <a:r>
              <a:rPr lang="tr-TR" sz="1200" dirty="0" smtClean="0">
                <a:latin typeface="Times New Roman" pitchFamily="18" charset="0"/>
                <a:cs typeface="Times New Roman" pitchFamily="18" charset="0"/>
              </a:rPr>
              <a:t>şeklinde tanımlanmıştır. </a:t>
            </a:r>
            <a:r>
              <a:rPr lang="tr-TR" sz="1200" dirty="0" err="1" smtClean="0">
                <a:latin typeface="Times New Roman" pitchFamily="18" charset="0"/>
                <a:cs typeface="Times New Roman" pitchFamily="18" charset="0"/>
              </a:rPr>
              <a:t>eTKHK’da</a:t>
            </a:r>
            <a:r>
              <a:rPr lang="tr-TR" sz="1200" dirty="0" smtClean="0">
                <a:latin typeface="Times New Roman" pitchFamily="18" charset="0"/>
                <a:cs typeface="Times New Roman" pitchFamily="18" charset="0"/>
              </a:rPr>
              <a:t> aynı tanıma baktığımızda ise, yeni kanununun aksine tanımlarda yer verilen başkaca teknik kavramlara yer verildiği görülmektedir. Gerçekten de </a:t>
            </a:r>
            <a:r>
              <a:rPr lang="tr-TR" sz="1200" dirty="0" err="1" smtClean="0">
                <a:latin typeface="Times New Roman" pitchFamily="18" charset="0"/>
                <a:cs typeface="Times New Roman" pitchFamily="18" charset="0"/>
              </a:rPr>
              <a:t>eTKHK’de</a:t>
            </a:r>
            <a:r>
              <a:rPr lang="tr-TR" sz="1200" dirty="0" smtClean="0">
                <a:latin typeface="Times New Roman" pitchFamily="18" charset="0"/>
                <a:cs typeface="Times New Roman" pitchFamily="18" charset="0"/>
              </a:rPr>
              <a:t> tüketici karşısında yer alan taraf “</a:t>
            </a:r>
            <a:r>
              <a:rPr lang="tr-TR" sz="1200" i="1" dirty="0" smtClean="0">
                <a:latin typeface="Times New Roman" pitchFamily="18" charset="0"/>
                <a:cs typeface="Times New Roman" pitchFamily="18" charset="0"/>
              </a:rPr>
              <a:t>satıcı-sağlayıcı” </a:t>
            </a:r>
            <a:r>
              <a:rPr lang="tr-TR" sz="1200" dirty="0" smtClean="0">
                <a:latin typeface="Times New Roman" pitchFamily="18" charset="0"/>
                <a:cs typeface="Times New Roman" pitchFamily="18" charset="0"/>
              </a:rPr>
              <a:t>olarak ifade edilmiş ve anılan kavramların tanımları diğer fıkralarda düzenlenmiştir. Satıcı ve sağlayıcı tanımları ise, ticari veya mesleki faaliyetleri kapsamında tüketiciye mal veya hizmet sunan kişiler olarak tanımlanmıştır (</a:t>
            </a:r>
            <a:r>
              <a:rPr lang="tr-TR" sz="1200" dirty="0" err="1" smtClean="0">
                <a:latin typeface="Times New Roman" pitchFamily="18" charset="0"/>
                <a:cs typeface="Times New Roman" pitchFamily="18" charset="0"/>
              </a:rPr>
              <a:t>eTKHK</a:t>
            </a:r>
            <a:r>
              <a:rPr lang="tr-TR" sz="1200" dirty="0" smtClean="0">
                <a:latin typeface="Times New Roman" pitchFamily="18" charset="0"/>
                <a:cs typeface="Times New Roman" pitchFamily="18" charset="0"/>
              </a:rPr>
              <a:t> m. 3/f-g). Satıcı, tüketiciye mal sunarken; sağlayıcı, hizmet sağlayan kişi olarak karşımıza çıkmaktadır. Satıcı ve sağlayıcı kavramları </a:t>
            </a:r>
            <a:r>
              <a:rPr lang="tr-TR" sz="1200" dirty="0" err="1" smtClean="0">
                <a:latin typeface="Times New Roman" pitchFamily="18" charset="0"/>
                <a:cs typeface="Times New Roman" pitchFamily="18" charset="0"/>
              </a:rPr>
              <a:t>yTKHK’de</a:t>
            </a:r>
            <a:r>
              <a:rPr lang="tr-TR" sz="1200" dirty="0" smtClean="0">
                <a:latin typeface="Times New Roman" pitchFamily="18" charset="0"/>
                <a:cs typeface="Times New Roman" pitchFamily="18" charset="0"/>
              </a:rPr>
              <a:t> ise, ticari veya mesleki amaçlarla tüketiciye mal veya hizmet sunan veya bu kişi ad veya hesabına hareket eden kişileri tanımlamaktadır (</a:t>
            </a:r>
            <a:r>
              <a:rPr lang="tr-TR" sz="1200" dirty="0" err="1" smtClean="0">
                <a:latin typeface="Times New Roman" pitchFamily="18" charset="0"/>
                <a:cs typeface="Times New Roman" pitchFamily="18" charset="0"/>
              </a:rPr>
              <a:t>yTKHK</a:t>
            </a:r>
            <a:r>
              <a:rPr lang="tr-TR" sz="1200" dirty="0" smtClean="0">
                <a:latin typeface="Times New Roman" pitchFamily="18" charset="0"/>
                <a:cs typeface="Times New Roman" pitchFamily="18" charset="0"/>
              </a:rPr>
              <a:t> m. 3/ı-i). Satıcı-sağlayıcı kavramlarına tüketici işleminde yer verilmemiş olmakla birlikte, anılan kavramların tanımında da değişiklik olmuştur. Zira </a:t>
            </a:r>
            <a:r>
              <a:rPr lang="tr-TR" sz="1200" dirty="0" err="1" smtClean="0">
                <a:latin typeface="Times New Roman" pitchFamily="18" charset="0"/>
                <a:cs typeface="Times New Roman" pitchFamily="18" charset="0"/>
              </a:rPr>
              <a:t>eTKHK’da</a:t>
            </a:r>
            <a:r>
              <a:rPr lang="tr-TR" sz="1200" dirty="0" smtClean="0">
                <a:latin typeface="Times New Roman" pitchFamily="18" charset="0"/>
                <a:cs typeface="Times New Roman" pitchFamily="18" charset="0"/>
              </a:rPr>
              <a:t> yer alan ticari veya mesleki faaliyet </a:t>
            </a:r>
            <a:r>
              <a:rPr lang="tr-TR" sz="1200" i="1" dirty="0" smtClean="0">
                <a:latin typeface="Times New Roman" pitchFamily="18" charset="0"/>
                <a:cs typeface="Times New Roman" pitchFamily="18" charset="0"/>
              </a:rPr>
              <a:t>kapsamı</a:t>
            </a:r>
            <a:r>
              <a:rPr lang="tr-TR" sz="1200" dirty="0" smtClean="0">
                <a:latin typeface="Times New Roman" pitchFamily="18" charset="0"/>
                <a:cs typeface="Times New Roman" pitchFamily="18" charset="0"/>
              </a:rPr>
              <a:t> yerine ticari veya mesleki </a:t>
            </a:r>
            <a:r>
              <a:rPr lang="tr-TR" sz="1200" i="1" dirty="0" smtClean="0">
                <a:latin typeface="Times New Roman" pitchFamily="18" charset="0"/>
                <a:cs typeface="Times New Roman" pitchFamily="18" charset="0"/>
              </a:rPr>
              <a:t>amaçlarla</a:t>
            </a:r>
            <a:r>
              <a:rPr lang="tr-TR" sz="1200" dirty="0" smtClean="0">
                <a:latin typeface="Times New Roman" pitchFamily="18" charset="0"/>
                <a:cs typeface="Times New Roman" pitchFamily="18" charset="0"/>
              </a:rPr>
              <a:t> ifadesi kullanılmıştır. Doktrinde, bizim de katıldığımız bir görüşe göre, anılan değişiklik satıcı ve sağlayıcı kavramlarını genişletmiştir. Zira faaliyetin kapsamına bakılmaksızın sadece amacın diğer bir ifadeyle işlemi yapan kişinin </a:t>
            </a:r>
            <a:r>
              <a:rPr lang="tr-TR" sz="1200" dirty="0" err="1" smtClean="0">
                <a:latin typeface="Times New Roman" pitchFamily="18" charset="0"/>
                <a:cs typeface="Times New Roman" pitchFamily="18" charset="0"/>
              </a:rPr>
              <a:t>saikinin</a:t>
            </a:r>
            <a:r>
              <a:rPr lang="tr-TR" sz="1200" dirty="0" smtClean="0">
                <a:latin typeface="Times New Roman" pitchFamily="18" charset="0"/>
                <a:cs typeface="Times New Roman" pitchFamily="18" charset="0"/>
              </a:rPr>
              <a:t> esas alınması işlemi yapacak olan kişileri genişletmektedir. Gerçekten de internet üzerinden kullanmadığı eşyasını satan ve bu tip işlemleri arızi olarak yapan bir kişi de bunu ticari bir amaçla yapması sebebiyle satıcı olarak nitelendirilecektir. Aynı şekilde amaçlarla hareket etme ifadesinin tüketici işlemi tanımında da yer alması, böyle bir durumda internet üzerinden bu satış sözleşmesine satın alan kişi de tüketici sıfatını haiz ise, 6502 sayılı yasa hükümlerinin uygulanması gerekliliğini doğurur. Kanaatimizce bu adaletsiz bir durum oluşturmakla birlikte, yukarıda açıklamış olduğumuz ticari veya mesleki faaliyette aranan süreklilik ve piyasada yer alan diğer kişilerle rekabet etme şartını zedeleyici niteliktedir. Zira Avrupa Birliği direktiflerine bakıldığında da, satıcı tanımlarında “</a:t>
            </a:r>
            <a:r>
              <a:rPr lang="tr-TR" sz="1200" i="1" dirty="0" smtClean="0">
                <a:latin typeface="Times New Roman" pitchFamily="18" charset="0"/>
                <a:cs typeface="Times New Roman" pitchFamily="18" charset="0"/>
              </a:rPr>
              <a:t>ticareti, işi, mesleği çerçevesinde</a:t>
            </a:r>
            <a:r>
              <a:rPr lang="tr-TR" sz="1200" dirty="0" smtClean="0">
                <a:latin typeface="Times New Roman" pitchFamily="18" charset="0"/>
                <a:cs typeface="Times New Roman" pitchFamily="18" charset="0"/>
              </a:rPr>
              <a:t>” </a:t>
            </a:r>
            <a:r>
              <a:rPr lang="tr-TR" sz="1200" i="1" dirty="0" smtClean="0">
                <a:latin typeface="Times New Roman" pitchFamily="18" charset="0"/>
                <a:cs typeface="Times New Roman" pitchFamily="18" charset="0"/>
              </a:rPr>
              <a:t> </a:t>
            </a:r>
            <a:r>
              <a:rPr lang="tr-TR" sz="1200" dirty="0" smtClean="0">
                <a:latin typeface="Times New Roman" pitchFamily="18" charset="0"/>
                <a:cs typeface="Times New Roman" pitchFamily="18" charset="0"/>
              </a:rPr>
              <a:t>işlem yapan kişiler satıcı olarak tanımlanmıştır (99/44, Art. 1/II/c). Dolayısıyla her ne kadar lâfzî olarak yorumlandığında tanımlara göre arızi olarak işlem yapan kişi satıcı-sağlayıcı sayılabilir gözükse de bu noktada amaçsal yorum yapılarak işlemin, tüketici işlemi sayılmaması yerinde gözükmektedir. </a:t>
            </a:r>
            <a:r>
              <a:rPr lang="tr-TR" sz="1200" dirty="0" smtClean="0">
                <a:latin typeface="Times New Roman" pitchFamily="18" charset="0"/>
                <a:cs typeface="Times New Roman" pitchFamily="18" charset="0"/>
              </a:rPr>
              <a:t>Aksi </a:t>
            </a:r>
            <a:r>
              <a:rPr lang="tr-TR" sz="1200" dirty="0" smtClean="0">
                <a:latin typeface="Times New Roman" pitchFamily="18" charset="0"/>
                <a:cs typeface="Times New Roman" pitchFamily="18" charset="0"/>
              </a:rPr>
              <a:t>yönde AYDOĞDU, s. 64 (Yazar, satıcı veya sağlayıcının, esnaf veya tacir olması gerektiğini belirtmektedir.). </a:t>
            </a:r>
          </a:p>
          <a:p>
            <a:pPr algn="just"/>
            <a:r>
              <a:rPr lang="tr-TR" sz="1200" dirty="0" smtClean="0">
                <a:latin typeface="Times New Roman" pitchFamily="18" charset="0"/>
                <a:cs typeface="Times New Roman" pitchFamily="18" charset="0"/>
              </a:rPr>
              <a:t>Bu noktada, doktrinde bir görüş, </a:t>
            </a:r>
            <a:r>
              <a:rPr lang="tr-TR" sz="1200" dirty="0" err="1" smtClean="0">
                <a:latin typeface="Times New Roman" pitchFamily="18" charset="0"/>
                <a:cs typeface="Times New Roman" pitchFamily="18" charset="0"/>
              </a:rPr>
              <a:t>yTKHK’da</a:t>
            </a:r>
            <a:r>
              <a:rPr lang="tr-TR" sz="1200" dirty="0" smtClean="0">
                <a:latin typeface="Times New Roman" pitchFamily="18" charset="0"/>
                <a:cs typeface="Times New Roman" pitchFamily="18" charset="0"/>
              </a:rPr>
              <a:t> tüketici işleminde tanımlananın “</a:t>
            </a:r>
            <a:r>
              <a:rPr lang="tr-TR" sz="1200" i="1" dirty="0" smtClean="0">
                <a:latin typeface="Times New Roman" pitchFamily="18" charset="0"/>
                <a:cs typeface="Times New Roman" pitchFamily="18" charset="0"/>
              </a:rPr>
              <a:t>girişimci” </a:t>
            </a:r>
            <a:r>
              <a:rPr lang="tr-TR" sz="1200" dirty="0" smtClean="0">
                <a:latin typeface="Times New Roman" pitchFamily="18" charset="0"/>
                <a:cs typeface="Times New Roman" pitchFamily="18" charset="0"/>
              </a:rPr>
              <a:t>olduğunu ileri sürmekte ve girişimcinin satıcı ve sağlayıcı kapsayan bir kavram olduğunu vurgulamaktadır. </a:t>
            </a:r>
            <a:r>
              <a:rPr lang="tr-TR" sz="1200" dirty="0" smtClean="0">
                <a:latin typeface="Times New Roman" pitchFamily="18" charset="0"/>
                <a:cs typeface="Times New Roman" pitchFamily="18" charset="0"/>
              </a:rPr>
              <a:t>Doktrinde </a:t>
            </a:r>
            <a:r>
              <a:rPr lang="tr-TR" sz="1200" dirty="0" smtClean="0">
                <a:latin typeface="Times New Roman" pitchFamily="18" charset="0"/>
                <a:cs typeface="Times New Roman" pitchFamily="18" charset="0"/>
              </a:rPr>
              <a:t>bir başka görüş ise, tüketici sözleşmesi bakımından tüketicinin karşısında yer alması gereken kişileri satıcı veya sağlayıcı olarak </a:t>
            </a:r>
            <a:r>
              <a:rPr lang="tr-TR" sz="1200" dirty="0" smtClean="0">
                <a:latin typeface="Times New Roman" pitchFamily="18" charset="0"/>
                <a:cs typeface="Times New Roman" pitchFamily="18" charset="0"/>
              </a:rPr>
              <a:t>görmektedir. Ancak</a:t>
            </a:r>
            <a:r>
              <a:rPr lang="tr-TR" sz="1200" dirty="0" smtClean="0">
                <a:latin typeface="Times New Roman" pitchFamily="18" charset="0"/>
                <a:cs typeface="Times New Roman" pitchFamily="18" charset="0"/>
              </a:rPr>
              <a:t>, kanaatimizce, bu görüş öncelikle kanunun lafzına uygun değildir çünkü kanun koyucu tüketici işleminde satıcı ve sağlayıcı ifadelerine yer vermekten imtina etmiş gözükmektedir. Bunun sebebi ise, satıcı veya sağlayıcı, mal/hizmet sunarken, tüketici işleminde yer alacak olan taraf ticari veya mesleki amaçlarla hareket eden kişidir. Bu tanım, örneğin eser sözleşmesi vb. önceden Yargıtay’ın tüketici işlemi saymadığı sözleşme tiplerini özellikle tüketici işlemi saymayı sağlayacak şekilde genişletilmiştir.</a:t>
            </a:r>
          </a:p>
          <a:p>
            <a:endParaRPr lang="tr-TR" sz="1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928670"/>
            <a:ext cx="8229600" cy="5500726"/>
          </a:xfrm>
        </p:spPr>
        <p:txBody>
          <a:bodyPr>
            <a:noAutofit/>
          </a:bodyPr>
          <a:lstStyle/>
          <a:p>
            <a:pPr algn="just"/>
            <a:r>
              <a:rPr lang="tr-TR" sz="1600" dirty="0" smtClean="0">
                <a:latin typeface="Times New Roman" pitchFamily="18" charset="0"/>
                <a:cs typeface="Times New Roman" pitchFamily="18" charset="0"/>
              </a:rPr>
              <a:t>Tüketici </a:t>
            </a:r>
            <a:r>
              <a:rPr lang="tr-TR" sz="1600" dirty="0" smtClean="0">
                <a:latin typeface="Times New Roman" pitchFamily="18" charset="0"/>
                <a:cs typeface="Times New Roman" pitchFamily="18" charset="0"/>
              </a:rPr>
              <a:t>işleminin söz konusu olduğu hallerde, tüketicinin karşısında yer alacak olan ticari veya mesleki amaçlarla hareket eden kişi olmakla birlikte, bu kişinin ad ya da hesabına hareket eden kişiler de olabilir. Tüketici bakımından aynı durumun esas alınmadığını ve hangi hallerde bunun söz konusu olabileceği açıklanmıştı. </a:t>
            </a:r>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Burada </a:t>
            </a:r>
            <a:r>
              <a:rPr lang="tr-TR" sz="1600" dirty="0" smtClean="0">
                <a:latin typeface="Times New Roman" pitchFamily="18" charset="0"/>
                <a:cs typeface="Times New Roman" pitchFamily="18" charset="0"/>
              </a:rPr>
              <a:t>da tüketici karşısında yer alan kişinin ad veya hesabına hareket edenleri ayrı ayrı inceleyelim. </a:t>
            </a:r>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Öncelikle </a:t>
            </a:r>
            <a:r>
              <a:rPr lang="tr-TR" sz="1600" dirty="0" smtClean="0">
                <a:latin typeface="Times New Roman" pitchFamily="18" charset="0"/>
                <a:cs typeface="Times New Roman" pitchFamily="18" charset="0"/>
              </a:rPr>
              <a:t>ticari veya mesleki amaçlarla hareket eden kişinin adına hareket eden kişiler doğrudan temsil hükümlerine tabi olacağı ve işlemi kimin adına yaptıklarını açıklayacakları için bu kişiler ister anılan amaçlarla hareket etsinler ister etmesin her şekilde tüketici işleminin </a:t>
            </a:r>
            <a:r>
              <a:rPr lang="tr-TR" sz="1600" dirty="0" err="1" smtClean="0">
                <a:latin typeface="Times New Roman" pitchFamily="18" charset="0"/>
                <a:cs typeface="Times New Roman" pitchFamily="18" charset="0"/>
              </a:rPr>
              <a:t>akidine</a:t>
            </a:r>
            <a:r>
              <a:rPr lang="tr-TR" sz="1600" dirty="0" smtClean="0">
                <a:latin typeface="Times New Roman" pitchFamily="18" charset="0"/>
                <a:cs typeface="Times New Roman" pitchFamily="18" charset="0"/>
              </a:rPr>
              <a:t> ilişkin şartlar sağlanmış olur. Diğer bir deyişle tüketici ile işlem yapan kişinin hangi amaçla hareket ettiğinin önemi olmaksızın temsil olunanın </a:t>
            </a:r>
            <a:r>
              <a:rPr lang="tr-TR" sz="1600" dirty="0" err="1" smtClean="0">
                <a:latin typeface="Times New Roman" pitchFamily="18" charset="0"/>
                <a:cs typeface="Times New Roman" pitchFamily="18" charset="0"/>
              </a:rPr>
              <a:t>saiki</a:t>
            </a:r>
            <a:r>
              <a:rPr lang="tr-TR" sz="1600" dirty="0" smtClean="0">
                <a:latin typeface="Times New Roman" pitchFamily="18" charset="0"/>
                <a:cs typeface="Times New Roman" pitchFamily="18" charset="0"/>
              </a:rPr>
              <a:t> önem arz eder. Bununla birlikte, doktrinde bir görüş, doğrudan temsilci ile tüketici arasında kurulanın tüketici işlemi olamayacağını ileri sürmektedir. Belirtilen görüş temsilin temel mantığına uygundur. Ancak, </a:t>
            </a:r>
            <a:r>
              <a:rPr lang="tr-TR" sz="1600" dirty="0" err="1" smtClean="0">
                <a:latin typeface="Times New Roman" pitchFamily="18" charset="0"/>
                <a:cs typeface="Times New Roman" pitchFamily="18" charset="0"/>
              </a:rPr>
              <a:t>yTKHK</a:t>
            </a:r>
            <a:r>
              <a:rPr lang="tr-TR" sz="1600" dirty="0" smtClean="0">
                <a:latin typeface="Times New Roman" pitchFamily="18" charset="0"/>
                <a:cs typeface="Times New Roman" pitchFamily="18" charset="0"/>
              </a:rPr>
              <a:t> m. 3/</a:t>
            </a:r>
            <a:r>
              <a:rPr lang="tr-TR" sz="1600" dirty="0" err="1" smtClean="0">
                <a:latin typeface="Times New Roman" pitchFamily="18" charset="0"/>
                <a:cs typeface="Times New Roman" pitchFamily="18" charset="0"/>
              </a:rPr>
              <a:t>l’de</a:t>
            </a:r>
            <a:r>
              <a:rPr lang="tr-TR" sz="1600" dirty="0" smtClean="0">
                <a:latin typeface="Times New Roman" pitchFamily="18" charset="0"/>
                <a:cs typeface="Times New Roman" pitchFamily="18" charset="0"/>
              </a:rPr>
              <a:t> yer verilen tanımda, </a:t>
            </a:r>
            <a:r>
              <a:rPr lang="tr-TR" sz="1600" i="1" dirty="0" smtClean="0">
                <a:latin typeface="Times New Roman" pitchFamily="18" charset="0"/>
                <a:cs typeface="Times New Roman" pitchFamily="18" charset="0"/>
              </a:rPr>
              <a:t>“… adına ya da hesabına hareket eden gerçek veya tüzel kişiler ile tüketiciler arasında…” </a:t>
            </a:r>
            <a:r>
              <a:rPr lang="tr-TR" sz="1600" dirty="0" smtClean="0">
                <a:latin typeface="Times New Roman" pitchFamily="18" charset="0"/>
                <a:cs typeface="Times New Roman" pitchFamily="18" charset="0"/>
              </a:rPr>
              <a:t>ifadesi sadece lafzi yoruma tabi tutulmamalıdır. Diğer bir ifadeyle burada artık adına hareket eden kişiler ile tüketicinin arasındaki ilişki değil, adına hareket edilen ve tüketici arasında meydana gelen tüketici işlemi dikkate alınmalıdır. Kanaatimizce, tanımda yanlış ifade olmakla birlikte kastedilen temsil olunan ile tüketici arasındaki ilişkidir. </a:t>
            </a:r>
            <a:r>
              <a:rPr lang="tr-TR" sz="1600" dirty="0" smtClean="0">
                <a:latin typeface="Times New Roman" pitchFamily="18" charset="0"/>
                <a:cs typeface="Times New Roman" pitchFamily="18" charset="0"/>
              </a:rPr>
              <a:t>(</a:t>
            </a:r>
            <a:r>
              <a:rPr lang="tr-TR" sz="1600" dirty="0" smtClean="0">
                <a:latin typeface="Times New Roman" pitchFamily="18" charset="0"/>
                <a:cs typeface="Times New Roman" pitchFamily="18" charset="0"/>
              </a:rPr>
              <a:t>Yazar, temsil olunanın hukuki alanında işlemin doğması sebebiyle temsilci ve tüketici arasında bir tüketici işleminin söz konusu olamayacağını ileri sürmektedir.). Yazarın belirttiği görüşe göre katılmamak elde değildir, ancak kanunun lafzında yer alan tüketici</a:t>
            </a:r>
          </a:p>
          <a:p>
            <a:endParaRPr lang="tr-TR" sz="16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714356"/>
            <a:ext cx="8229600" cy="5411807"/>
          </a:xfrm>
        </p:spPr>
        <p:txBody>
          <a:bodyPr>
            <a:noAutofit/>
          </a:bodyPr>
          <a:lstStyle/>
          <a:p>
            <a:pPr algn="just"/>
            <a:r>
              <a:rPr lang="tr-TR" sz="1600" dirty="0" smtClean="0">
                <a:latin typeface="Times New Roman" pitchFamily="18" charset="0"/>
                <a:cs typeface="Times New Roman" pitchFamily="18" charset="0"/>
              </a:rPr>
              <a:t>Dolaylı temsilin, kanundaki ifadesiyle tüketici karşısındaki kişinin kendi adına ve fakat ticari veya mesleki amaçlarla hareket eden bir kişi hesabına ya da hem bu kişinin hem de kendi hesabına işlem yapması durumları ise, esas problem oluşabilecek noktadır. Bu hususta öncelikle işlem aslında dolaylı temsilci ile tüketici arasında kurulacağı için, dolaylı temsilcinin ticari veya mesleki amaçla hareket etmiş olması yeterlidir. Ancak, burada aranan amaç dolaylı temsilcinin temsil olunan ile yaptığı işlem bakımından mı yoksa tüketici ile yaptığı işlem noktasında mı aranmalıdır sorusunun cevabı öncelikle çözümlenmelidir. Kanaatimizce, anılan </a:t>
            </a:r>
            <a:r>
              <a:rPr lang="tr-TR" sz="1600" dirty="0" err="1" smtClean="0">
                <a:latin typeface="Times New Roman" pitchFamily="18" charset="0"/>
                <a:cs typeface="Times New Roman" pitchFamily="18" charset="0"/>
              </a:rPr>
              <a:t>saikin</a:t>
            </a:r>
            <a:r>
              <a:rPr lang="tr-TR" sz="1600" dirty="0" smtClean="0">
                <a:latin typeface="Times New Roman" pitchFamily="18" charset="0"/>
                <a:cs typeface="Times New Roman" pitchFamily="18" charset="0"/>
              </a:rPr>
              <a:t> sadece dolaylı temsilcide bulunması yeterlidir. Zira esasında dolaylı temsil, TBK m. 40 hükümleri kapsamında bir temsil hali değildir. Diğer bir deyişle, temsille ilişkili olmakla beraber temsilcinin bir başkası adına hareket ettiğini açıklamadığı sürece artık TBK m. 40 anlamında bir temsilden bahsedilemez ve tüketici işlemi bakımından da gerekli olan şartların temsil olunan için aranması yanlış olur. Bunun aksine, doktrinde bir görüşe göre, tüketicilik iradesinin dolaylı temsil hallerinde hem temsilcide hem de temsil olunan da bulunması gerektiği ileri sürülmektedir. Kanaatimizce, yukarıda belirttiğimiz gerekçeler ve özellikle işlemin karşı tarafını yüksek ihtimalle hiç bilmediği temsil olunanın iradesine bırakmak hukuki güvenliği de zedeleyebilecek niteliktedir. Hemen belirtelim ki, karma bir şekilde temsilci ve temsil olunan hesabına hareket durumlarında daha çok hangi kişinin hesabına olduğunun belirlenmesi gerekir. </a:t>
            </a:r>
          </a:p>
          <a:p>
            <a:pPr algn="just"/>
            <a:r>
              <a:rPr lang="tr-TR" sz="1600" dirty="0" smtClean="0">
                <a:latin typeface="Times New Roman" pitchFamily="18" charset="0"/>
                <a:cs typeface="Times New Roman" pitchFamily="18" charset="0"/>
              </a:rPr>
              <a:t>AKYOL, dolaylı temsilde açıklama ilkesi bulunmadığından işlem dolaylı temsilci üzerinde işlemlerin doğacağını ve TBK anlamında bir temsil olmadığını açıkça belirtmektedir. </a:t>
            </a:r>
          </a:p>
          <a:p>
            <a:endParaRPr lang="tr-TR" sz="16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r>
              <a:rPr lang="tr-TR" dirty="0" smtClean="0"/>
              <a:t>Son </a:t>
            </a:r>
            <a:r>
              <a:rPr lang="tr-TR" dirty="0" smtClean="0"/>
              <a:t>olarak, tüketici karşısında yer alanlar kamu tüzel kişileri de olabilir. Bu anlamda, kanunla ya da kanunun verdiği açık yetkiye dayanarak kurulan ve ayrı statüsü, bütçesi, malları olan </a:t>
            </a:r>
            <a:r>
              <a:rPr lang="tr-TR" dirty="0" smtClean="0"/>
              <a:t>kurumlar da </a:t>
            </a:r>
            <a:r>
              <a:rPr lang="tr-TR" dirty="0" smtClean="0"/>
              <a:t>tüketici karşısında yer alabilecektir. Üniversite tarafından işletilmekte olan ve fakültelerde üretilen ürünlerin satımı sonucu çıkabilecek uyuşmazlıklar tüketici hukuku içerisinde değerlendirilecektir.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428604"/>
            <a:ext cx="8229600" cy="5697559"/>
          </a:xfrm>
        </p:spPr>
        <p:txBody>
          <a:bodyPr>
            <a:normAutofit fontScale="55000" lnSpcReduction="20000"/>
          </a:bodyPr>
          <a:lstStyle/>
          <a:p>
            <a:pPr algn="just"/>
            <a:r>
              <a:rPr lang="tr-TR" sz="3600" dirty="0" smtClean="0">
                <a:latin typeface="Times New Roman" pitchFamily="18" charset="0"/>
                <a:cs typeface="Times New Roman" pitchFamily="18" charset="0"/>
              </a:rPr>
              <a:t>Tüketici İşlemi kavramı 6502 sayılı Kanunda m. 3/</a:t>
            </a:r>
            <a:r>
              <a:rPr lang="tr-TR" sz="3600" dirty="0" err="1" smtClean="0">
                <a:latin typeface="Times New Roman" pitchFamily="18" charset="0"/>
                <a:cs typeface="Times New Roman" pitchFamily="18" charset="0"/>
              </a:rPr>
              <a:t>l’de</a:t>
            </a:r>
            <a:r>
              <a:rPr lang="tr-TR" sz="3600" dirty="0" smtClean="0">
                <a:latin typeface="Times New Roman" pitchFamily="18" charset="0"/>
                <a:cs typeface="Times New Roman" pitchFamily="18" charset="0"/>
              </a:rPr>
              <a:t> düzenlenmiştir. Anılan düzenlemede, </a:t>
            </a:r>
          </a:p>
          <a:p>
            <a:pPr algn="just"/>
            <a:r>
              <a:rPr lang="tr-TR" sz="3600" dirty="0" smtClean="0">
                <a:latin typeface="Times New Roman" pitchFamily="18" charset="0"/>
                <a:cs typeface="Times New Roman" pitchFamily="18" charset="0"/>
              </a:rPr>
              <a:t>“</a:t>
            </a:r>
            <a:r>
              <a:rPr lang="tr-TR" sz="3600" i="1" dirty="0" smtClean="0">
                <a:latin typeface="Times New Roman" pitchFamily="18" charset="0"/>
                <a:cs typeface="Times New Roman" pitchFamily="18" charset="0"/>
              </a:rPr>
              <a:t>Mal veya hizmet piyasalarında kamu tüzel kişileri de dâhil olmak üzere ticari veya mesleki amaçlarla hareket eden veya onun adına ya da hesabına hareket eden gerçek veya tüzel kişiler ile tüketiciler arasında kurulan eser, taşıma, simsarlık, sigorta, vekâlet, bankacılık ve benzeri sözleşmeler de dâhil olmak üzere her türlü sözleşme ve hukuki işlemi” </a:t>
            </a:r>
            <a:r>
              <a:rPr lang="tr-TR" sz="3600" dirty="0" smtClean="0">
                <a:latin typeface="Times New Roman" pitchFamily="18" charset="0"/>
                <a:cs typeface="Times New Roman" pitchFamily="18" charset="0"/>
              </a:rPr>
              <a:t>ifadelerine yer verilmiştir. </a:t>
            </a:r>
          </a:p>
          <a:p>
            <a:pPr algn="just"/>
            <a:r>
              <a:rPr lang="tr-TR" sz="3600" dirty="0" smtClean="0">
                <a:latin typeface="Times New Roman" pitchFamily="18" charset="0"/>
                <a:cs typeface="Times New Roman" pitchFamily="18" charset="0"/>
              </a:rPr>
              <a:t>Söz konusu düzenlemeye göre, tüketici işleminin gerçekleşebilmesi için bazı unsurların oluşması gerekmektedir. Bu unsurlar belirli bir kategori halinde sıralanacak olursa, işlemin gerçekleşmesi gereken piyasanın niteliği, tüketici işleminin tarafları, konusu ve son olarak hukuki işlemin niteliği şeklinde karşımıza çıkmaktadır. </a:t>
            </a:r>
          </a:p>
          <a:p>
            <a:pPr algn="just"/>
            <a:r>
              <a:rPr lang="tr-TR" sz="3600" dirty="0" smtClean="0">
                <a:latin typeface="Times New Roman" pitchFamily="18" charset="0"/>
                <a:cs typeface="Times New Roman" pitchFamily="18" charset="0"/>
              </a:rPr>
              <a:t>Ancak, bu unsurlara geçmeden önce </a:t>
            </a:r>
            <a:r>
              <a:rPr lang="tr-TR" sz="3600" dirty="0" err="1" smtClean="0">
                <a:latin typeface="Times New Roman" pitchFamily="18" charset="0"/>
                <a:cs typeface="Times New Roman" pitchFamily="18" charset="0"/>
              </a:rPr>
              <a:t>eTKHK</a:t>
            </a:r>
            <a:r>
              <a:rPr lang="tr-TR" sz="3600" dirty="0" smtClean="0">
                <a:latin typeface="Times New Roman" pitchFamily="18" charset="0"/>
                <a:cs typeface="Times New Roman" pitchFamily="18" charset="0"/>
              </a:rPr>
              <a:t>  m.3/</a:t>
            </a:r>
            <a:r>
              <a:rPr lang="tr-TR" sz="3600" dirty="0" err="1" smtClean="0">
                <a:latin typeface="Times New Roman" pitchFamily="18" charset="0"/>
                <a:cs typeface="Times New Roman" pitchFamily="18" charset="0"/>
              </a:rPr>
              <a:t>h’de</a:t>
            </a:r>
            <a:r>
              <a:rPr lang="tr-TR" sz="3600" dirty="0" smtClean="0">
                <a:latin typeface="Times New Roman" pitchFamily="18" charset="0"/>
                <a:cs typeface="Times New Roman" pitchFamily="18" charset="0"/>
              </a:rPr>
              <a:t> düzenlenen tüketici işlemi tanımına da yer vermekte fayda vardır. Anılan düzenlemede, “</a:t>
            </a:r>
            <a:r>
              <a:rPr lang="tr-TR" sz="3600" i="1" dirty="0" smtClean="0">
                <a:latin typeface="Times New Roman" pitchFamily="18" charset="0"/>
                <a:cs typeface="Times New Roman" pitchFamily="18" charset="0"/>
              </a:rPr>
              <a:t>Mal veya hizmet piyasalarında tüketici ile satıcı-sağlayıcı arasında yapılan her türlü hukuki işlemi” </a:t>
            </a:r>
            <a:r>
              <a:rPr lang="tr-TR" sz="3600" dirty="0" smtClean="0">
                <a:latin typeface="Times New Roman" pitchFamily="18" charset="0"/>
                <a:cs typeface="Times New Roman" pitchFamily="18" charset="0"/>
              </a:rPr>
              <a:t>ifadesi ile tanımlanan tüketici işleminin tanımının </a:t>
            </a:r>
            <a:r>
              <a:rPr lang="tr-TR" sz="3600" dirty="0" err="1" smtClean="0">
                <a:latin typeface="Times New Roman" pitchFamily="18" charset="0"/>
                <a:cs typeface="Times New Roman" pitchFamily="18" charset="0"/>
              </a:rPr>
              <a:t>yTKHK’de</a:t>
            </a:r>
            <a:r>
              <a:rPr lang="tr-TR" sz="3600" dirty="0" smtClean="0">
                <a:latin typeface="Times New Roman" pitchFamily="18" charset="0"/>
                <a:cs typeface="Times New Roman" pitchFamily="18" charset="0"/>
              </a:rPr>
              <a:t> oldukça genişlediği açık olmakla birlikte kapsamı ve özellikle Yargıtay uygulaması bakımından ne şekil aldığı, yeni tanımın incelenmesi ile anlaşılacaktır.</a:t>
            </a:r>
            <a:endParaRPr lang="tr-TR"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785794"/>
            <a:ext cx="8229600" cy="5500726"/>
          </a:xfrm>
        </p:spPr>
        <p:txBody>
          <a:bodyPr>
            <a:noAutofit/>
          </a:bodyPr>
          <a:lstStyle/>
          <a:p>
            <a:pPr lvl="0"/>
            <a:r>
              <a:rPr lang="tr-TR" sz="1600" b="1" dirty="0" smtClean="0">
                <a:latin typeface="Times New Roman" pitchFamily="18" charset="0"/>
                <a:cs typeface="Times New Roman" pitchFamily="18" charset="0"/>
              </a:rPr>
              <a:t>İşlemin Uygulanma Alanı</a:t>
            </a:r>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Tüketici işlemlerinin uygulanma alanı, işlemin hangi tip hukuki işlemleri içerebileceğine ilişkindir. </a:t>
            </a:r>
          </a:p>
          <a:p>
            <a:pPr algn="just"/>
            <a:r>
              <a:rPr lang="tr-TR" sz="1600" dirty="0" smtClean="0">
                <a:latin typeface="Times New Roman" pitchFamily="18" charset="0"/>
                <a:cs typeface="Times New Roman" pitchFamily="18" charset="0"/>
              </a:rPr>
              <a:t>Öncelikle, </a:t>
            </a:r>
            <a:r>
              <a:rPr lang="tr-TR" sz="1600" dirty="0" err="1" smtClean="0">
                <a:latin typeface="Times New Roman" pitchFamily="18" charset="0"/>
                <a:cs typeface="Times New Roman" pitchFamily="18" charset="0"/>
              </a:rPr>
              <a:t>yTKHK</a:t>
            </a:r>
            <a:r>
              <a:rPr lang="tr-TR" sz="1600" dirty="0" smtClean="0">
                <a:latin typeface="Times New Roman" pitchFamily="18" charset="0"/>
                <a:cs typeface="Times New Roman" pitchFamily="18" charset="0"/>
              </a:rPr>
              <a:t>, bu konuda </a:t>
            </a:r>
            <a:r>
              <a:rPr lang="tr-TR" sz="1600" dirty="0" err="1" smtClean="0">
                <a:latin typeface="Times New Roman" pitchFamily="18" charset="0"/>
                <a:cs typeface="Times New Roman" pitchFamily="18" charset="0"/>
              </a:rPr>
              <a:t>eTKHK’dan</a:t>
            </a:r>
            <a:r>
              <a:rPr lang="tr-TR" sz="1600" dirty="0" smtClean="0">
                <a:latin typeface="Times New Roman" pitchFamily="18" charset="0"/>
                <a:cs typeface="Times New Roman" pitchFamily="18" charset="0"/>
              </a:rPr>
              <a:t> esaslı bir şekilde ayrılmıştır. Zira </a:t>
            </a:r>
            <a:r>
              <a:rPr lang="tr-TR" sz="1600" dirty="0" err="1" smtClean="0">
                <a:latin typeface="Times New Roman" pitchFamily="18" charset="0"/>
                <a:cs typeface="Times New Roman" pitchFamily="18" charset="0"/>
              </a:rPr>
              <a:t>eTKHK’da</a:t>
            </a:r>
            <a:r>
              <a:rPr lang="tr-TR" sz="1600" dirty="0" smtClean="0">
                <a:latin typeface="Times New Roman" pitchFamily="18" charset="0"/>
                <a:cs typeface="Times New Roman" pitchFamily="18" charset="0"/>
              </a:rPr>
              <a:t> tüketici işlemi bakımından </a:t>
            </a:r>
            <a:r>
              <a:rPr lang="tr-TR" sz="1600" i="1" dirty="0" smtClean="0">
                <a:latin typeface="Times New Roman" pitchFamily="18" charset="0"/>
                <a:cs typeface="Times New Roman" pitchFamily="18" charset="0"/>
              </a:rPr>
              <a:t>her türlü hukuki işlem </a:t>
            </a:r>
            <a:r>
              <a:rPr lang="tr-TR" sz="1600" dirty="0" smtClean="0">
                <a:latin typeface="Times New Roman" pitchFamily="18" charset="0"/>
                <a:cs typeface="Times New Roman" pitchFamily="18" charset="0"/>
              </a:rPr>
              <a:t>esas alınmışken  </a:t>
            </a:r>
            <a:r>
              <a:rPr lang="tr-TR" sz="1600" dirty="0" err="1" smtClean="0">
                <a:latin typeface="Times New Roman" pitchFamily="18" charset="0"/>
                <a:cs typeface="Times New Roman" pitchFamily="18" charset="0"/>
              </a:rPr>
              <a:t>yTKHK’da</a:t>
            </a:r>
            <a:r>
              <a:rPr lang="tr-TR" sz="1600" dirty="0" smtClean="0">
                <a:latin typeface="Times New Roman" pitchFamily="18" charset="0"/>
                <a:cs typeface="Times New Roman" pitchFamily="18" charset="0"/>
              </a:rPr>
              <a:t> </a:t>
            </a:r>
            <a:r>
              <a:rPr lang="tr-TR" sz="1600" i="1" dirty="0" smtClean="0">
                <a:latin typeface="Times New Roman" pitchFamily="18" charset="0"/>
                <a:cs typeface="Times New Roman" pitchFamily="18" charset="0"/>
              </a:rPr>
              <a:t>eser, taşıma, simsarlık, sigorta, vekâlet, bankacılık ve benzeri sözleşmeler de dâhil olmak üzere her türlü sözleşme ve hukuki işlem </a:t>
            </a:r>
            <a:r>
              <a:rPr lang="tr-TR" sz="1600" dirty="0" smtClean="0">
                <a:latin typeface="Times New Roman" pitchFamily="18" charset="0"/>
                <a:cs typeface="Times New Roman" pitchFamily="18" charset="0"/>
              </a:rPr>
              <a:t>şeklinde daha açık bir ifadeye yer verilmiştir. </a:t>
            </a:r>
          </a:p>
          <a:p>
            <a:pPr algn="just"/>
            <a:r>
              <a:rPr lang="tr-TR" sz="1600" dirty="0" smtClean="0">
                <a:latin typeface="Times New Roman" pitchFamily="18" charset="0"/>
                <a:cs typeface="Times New Roman" pitchFamily="18" charset="0"/>
              </a:rPr>
              <a:t>Aslında </a:t>
            </a:r>
            <a:r>
              <a:rPr lang="tr-TR" sz="1600" dirty="0" err="1" smtClean="0">
                <a:latin typeface="Times New Roman" pitchFamily="18" charset="0"/>
                <a:cs typeface="Times New Roman" pitchFamily="18" charset="0"/>
              </a:rPr>
              <a:t>eTKHK’da</a:t>
            </a:r>
            <a:r>
              <a:rPr lang="tr-TR" sz="1600" dirty="0" smtClean="0">
                <a:latin typeface="Times New Roman" pitchFamily="18" charset="0"/>
                <a:cs typeface="Times New Roman" pitchFamily="18" charset="0"/>
              </a:rPr>
              <a:t> yer alan her türlü hukuki işlem tabiri de </a:t>
            </a:r>
            <a:r>
              <a:rPr lang="tr-TR" sz="1600" dirty="0" err="1" smtClean="0">
                <a:latin typeface="Times New Roman" pitchFamily="18" charset="0"/>
                <a:cs typeface="Times New Roman" pitchFamily="18" charset="0"/>
              </a:rPr>
              <a:t>yTKHK’da</a:t>
            </a:r>
            <a:r>
              <a:rPr lang="tr-TR" sz="1600" dirty="0" smtClean="0">
                <a:latin typeface="Times New Roman" pitchFamily="18" charset="0"/>
                <a:cs typeface="Times New Roman" pitchFamily="18" charset="0"/>
              </a:rPr>
              <a:t> yapılan düzenlemeyi kapsar nitelikte bir ifadedir. Ancak, kanun koyucunun detaylı bir şekilde örnek niteliğinde sayma yapması Yargıtay içtihatları ile tüketici işlemi sayılmayan bazı sözleşme tiplerinin (eser vb.) tüketici işlemi kapsamına alınması isteğini göstermektedir. </a:t>
            </a:r>
          </a:p>
          <a:p>
            <a:pPr algn="just"/>
            <a:r>
              <a:rPr lang="tr-TR" sz="1600" dirty="0" smtClean="0">
                <a:latin typeface="Times New Roman" pitchFamily="18" charset="0"/>
                <a:cs typeface="Times New Roman" pitchFamily="18" charset="0"/>
              </a:rPr>
              <a:t>Dolayısıyla hukukumuz bakımından tüketici işlemi hatta tüketici sözleşmelerinin uygulama alanlarının yargı kararlarında da genişleyeceğini tahmin etmek zor değildir. Her bir sözleşme tipi bakımından inceleme yapılmayacak olmakla birlikte, özellikle Yargıtay’ın önceden tüketici sözleşmesi olarak nitelendirmediği durumların </a:t>
            </a:r>
            <a:r>
              <a:rPr lang="tr-TR" sz="1600" dirty="0" err="1" smtClean="0">
                <a:latin typeface="Times New Roman" pitchFamily="18" charset="0"/>
                <a:cs typeface="Times New Roman" pitchFamily="18" charset="0"/>
              </a:rPr>
              <a:t>yTKHK</a:t>
            </a:r>
            <a:r>
              <a:rPr lang="tr-TR" sz="1600" dirty="0" smtClean="0">
                <a:latin typeface="Times New Roman" pitchFamily="18" charset="0"/>
                <a:cs typeface="Times New Roman" pitchFamily="18" charset="0"/>
              </a:rPr>
              <a:t> uygulaması bakımından nasıl olacağını incelemekte fayda vardır. Zira eser, finansal kiralama sözleşmelerinin esasında konuları tüketici sözleşmesi olmaya çok da uygun gözükmemektedir. </a:t>
            </a:r>
            <a:r>
              <a:rPr lang="tr-TR" sz="1600" dirty="0" err="1" smtClean="0">
                <a:latin typeface="Times New Roman" pitchFamily="18" charset="0"/>
                <a:cs typeface="Times New Roman" pitchFamily="18" charset="0"/>
              </a:rPr>
              <a:t>eTKHK</a:t>
            </a:r>
            <a:r>
              <a:rPr lang="tr-TR" sz="1600" dirty="0" smtClean="0">
                <a:latin typeface="Times New Roman" pitchFamily="18" charset="0"/>
                <a:cs typeface="Times New Roman" pitchFamily="18" charset="0"/>
              </a:rPr>
              <a:t> döneminde uygulanma alanı bakımından detaylı bir düzenlemeye yer verilmediği ileri sürülmekteydi. </a:t>
            </a:r>
          </a:p>
          <a:p>
            <a:endParaRPr lang="tr-TR" sz="1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928670"/>
            <a:ext cx="8229600" cy="5197493"/>
          </a:xfrm>
        </p:spPr>
        <p:txBody>
          <a:bodyPr>
            <a:normAutofit fontScale="77500" lnSpcReduction="20000"/>
          </a:bodyPr>
          <a:lstStyle/>
          <a:p>
            <a:pPr algn="just"/>
            <a:r>
              <a:rPr lang="tr-TR" dirty="0" smtClean="0"/>
              <a:t>Tüketici işlemlerinin uygulama alanı öncelikle kanundaki ifadesi ile “</a:t>
            </a:r>
            <a:r>
              <a:rPr lang="tr-TR" i="1" dirty="0" smtClean="0"/>
              <a:t>mal ve hizmet piyasaları” </a:t>
            </a:r>
            <a:r>
              <a:rPr lang="tr-TR" dirty="0" smtClean="0"/>
              <a:t>olması dolayısıyla sadece </a:t>
            </a:r>
            <a:r>
              <a:rPr lang="tr-TR" dirty="0" err="1" smtClean="0"/>
              <a:t>yTKHK</a:t>
            </a:r>
            <a:r>
              <a:rPr lang="tr-TR" dirty="0" smtClean="0"/>
              <a:t> anlamında mal ve hizmet kapsamına giren halleri kapsar. </a:t>
            </a:r>
          </a:p>
          <a:p>
            <a:pPr algn="just"/>
            <a:r>
              <a:rPr lang="tr-TR" dirty="0" smtClean="0"/>
              <a:t>Anılan kavramların tanımlarına yer verildiği için tekrar üzerinde durmamakla birlikte işlem konusunun taşınmaz olduğu hallerde sadece konut ve tatil amaçlı olması şartının arandığını tekrar belirtmekte yarar vardır. Bu kapsamda, hükümde de belirtilen sözleşme tiplerinden özellikle eser sözleşmesi önem arz etmektedir. </a:t>
            </a:r>
          </a:p>
          <a:p>
            <a:pPr algn="just"/>
            <a:r>
              <a:rPr lang="tr-TR" dirty="0" smtClean="0"/>
              <a:t>Zira inşaat sözleşmelerinin (arsa payı karşılığı inşaat vb.) bir kısmı eser sözleşmesi içerisinde değerlendirilmektedir. Yargıtay anılan sözleşmeler bakımından yatırım vb. amaçların bulunması ve tarafın artık tüketici sıfatını taşımadığını ileri sürerek tüketici sözleşmesi içerisinde değerlendirme yapmamaktadır.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571480"/>
            <a:ext cx="8229600" cy="5554683"/>
          </a:xfrm>
        </p:spPr>
        <p:txBody>
          <a:bodyPr>
            <a:normAutofit fontScale="55000" lnSpcReduction="20000"/>
          </a:bodyPr>
          <a:lstStyle/>
          <a:p>
            <a:pPr algn="just"/>
            <a:r>
              <a:rPr lang="tr-TR" dirty="0" smtClean="0"/>
              <a:t>Tüketici sözleşmeleri kapsamında değerlendirilebilecek olan sözleşme tiplerinden bir diğeri de finansal kiralama sözleşmeleridir. </a:t>
            </a:r>
          </a:p>
          <a:p>
            <a:pPr algn="just"/>
            <a:r>
              <a:rPr lang="tr-TR" dirty="0" smtClean="0"/>
              <a:t>Finansal kiralama sözleşmeleri, özel olarak 6361 sayılı Kanunda düzenlenmiş olup, sözleşmenin konusu her şekilde finansman sağlayabilen bir maldan oluşmaktadır. </a:t>
            </a:r>
          </a:p>
          <a:p>
            <a:pPr algn="just"/>
            <a:r>
              <a:rPr lang="tr-TR" dirty="0" smtClean="0"/>
              <a:t>Diğer bir deyişle, finansal kiralama sözleşmelerinde esasında yatırım malları söz konusu olmaktadır. Ancak, 6502 sayılı yasanın </a:t>
            </a:r>
            <a:r>
              <a:rPr lang="tr-TR" dirty="0" err="1" smtClean="0"/>
              <a:t>eTKHK’da</a:t>
            </a:r>
            <a:r>
              <a:rPr lang="tr-TR" dirty="0" smtClean="0"/>
              <a:t> olduğu gibi konut ve tatil amaçlı taşınmazları kapsama dahil etmesinden kaynaklı konut amaçlı taşınmazların da tüketicilere finansal kiralama yoluyla devredilmeleri halinde tüketici hukukunun uygulanacağını söylemek yanlış olmaz. Bununla birlikte, </a:t>
            </a:r>
            <a:r>
              <a:rPr lang="tr-TR" dirty="0" err="1" smtClean="0"/>
              <a:t>eTKHK’da</a:t>
            </a:r>
            <a:r>
              <a:rPr lang="tr-TR" dirty="0" smtClean="0"/>
              <a:t> her türlü hukuki işlem dense de doktrindeki hâkim görüşe göre, finansal kiralama sözleşmelerinin konusu yatırım malı olması gerektiği için tüketici sözleşmeleri içerisinde değerlendirilmemiştir. </a:t>
            </a:r>
          </a:p>
          <a:p>
            <a:pPr algn="just"/>
            <a:r>
              <a:rPr lang="tr-TR" dirty="0" smtClean="0"/>
              <a:t>Ancak, 6361 sayılı Kanunun m.2/4’te ise, “</a:t>
            </a:r>
            <a:r>
              <a:rPr lang="tr-TR" i="1" dirty="0" smtClean="0"/>
              <a:t>Konutların finansal kiralama yoluyla tüketicilere kiralanmasında ve finansman şirketlerinin konut finansmanı faaliyetlerine ilişkin olarak diğer kanunlarda yer alan hükümler saklıdır.” </a:t>
            </a:r>
            <a:r>
              <a:rPr lang="tr-TR" dirty="0" smtClean="0"/>
              <a:t>İfadesine yer verilmiştir. </a:t>
            </a:r>
          </a:p>
          <a:p>
            <a:pPr algn="just"/>
            <a:r>
              <a:rPr lang="tr-TR" dirty="0" smtClean="0"/>
              <a:t>Diğer bir deyişle, artık finansal kiralama sözleşmeleri bakımından da tüketici hukukunun cari olacağı yasal olarak açıktır. Bununla birlikte, doktrinde bir görüş, </a:t>
            </a:r>
            <a:r>
              <a:rPr lang="tr-TR" dirty="0" err="1" smtClean="0"/>
              <a:t>yTKHK</a:t>
            </a:r>
            <a:r>
              <a:rPr lang="tr-TR" dirty="0" smtClean="0"/>
              <a:t> anlamında tüketici leasinginin esas alınması gerektiğini ve bu leasingin konusunu taşınmazların oluşturmadığı hallerde de taksitle satış sözleşme hükümlerinin uygulanması gerektiğini ileri sürmektedir.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714356"/>
            <a:ext cx="8229600" cy="5411807"/>
          </a:xfrm>
        </p:spPr>
        <p:txBody>
          <a:bodyPr>
            <a:normAutofit fontScale="85000" lnSpcReduction="20000"/>
          </a:bodyPr>
          <a:lstStyle/>
          <a:p>
            <a:pPr lvl="0"/>
            <a:r>
              <a:rPr lang="tr-TR" b="1" dirty="0" smtClean="0"/>
              <a:t>İşlemin Niteliği</a:t>
            </a:r>
            <a:endParaRPr lang="tr-TR" dirty="0" smtClean="0"/>
          </a:p>
          <a:p>
            <a:pPr algn="just"/>
            <a:r>
              <a:rPr lang="tr-TR" dirty="0" smtClean="0"/>
              <a:t>6502 sayılı </a:t>
            </a:r>
            <a:r>
              <a:rPr lang="tr-TR" dirty="0" err="1" smtClean="0"/>
              <a:t>eTKHK’da</a:t>
            </a:r>
            <a:r>
              <a:rPr lang="tr-TR" dirty="0" smtClean="0"/>
              <a:t> tüketici işlemi tanımının sonunda, her türlü sözleşme ve hukuki işlem ifadesine yer verilmiştir. </a:t>
            </a:r>
          </a:p>
          <a:p>
            <a:pPr algn="just"/>
            <a:r>
              <a:rPr lang="tr-TR" dirty="0" smtClean="0"/>
              <a:t>Kanaatimizce, bu ifade tamamen hatalı olup, aynı hataya </a:t>
            </a:r>
            <a:r>
              <a:rPr lang="tr-TR" dirty="0" err="1" smtClean="0"/>
              <a:t>eTKHK’da</a:t>
            </a:r>
            <a:r>
              <a:rPr lang="tr-TR" dirty="0" smtClean="0"/>
              <a:t> yer verilmemiştir. Zira anılan mülga kanunda, her türlü hukuki işlem ifadesine yer verildiği için sözleşmeler de bu kapsamda değerlendirilmekteydi. </a:t>
            </a:r>
          </a:p>
          <a:p>
            <a:pPr algn="just"/>
            <a:r>
              <a:rPr lang="tr-TR" dirty="0" smtClean="0"/>
              <a:t>Zira doktrinde de eleştirildiği üzere, hukuki işlem kavramı sözleşmeye göre daha geniş olup, sözleşmeler hukuki işlemin sadece iki veya çok taraflı hukuki işlemlerin bir türüdür. Dolayısıyla </a:t>
            </a:r>
            <a:r>
              <a:rPr lang="tr-TR" dirty="0" err="1" smtClean="0"/>
              <a:t>yTKHK’da</a:t>
            </a:r>
            <a:r>
              <a:rPr lang="tr-TR" dirty="0" smtClean="0"/>
              <a:t> yer alan ifadenin de her türlü hukuki işlem olarak anlaşılması daha yerindedir. </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857232"/>
            <a:ext cx="8229600" cy="5268931"/>
          </a:xfrm>
        </p:spPr>
        <p:txBody>
          <a:bodyPr>
            <a:normAutofit fontScale="77500" lnSpcReduction="20000"/>
          </a:bodyPr>
          <a:lstStyle/>
          <a:p>
            <a:pPr algn="just"/>
            <a:r>
              <a:rPr lang="tr-TR" dirty="0" smtClean="0"/>
              <a:t>Tüketici hukukuna konu olan işlemlerin niteliği bakımından özellikle sözleşmeler hususunda herhangi bir yorum problemi bulunmamaktadır. </a:t>
            </a:r>
          </a:p>
          <a:p>
            <a:pPr algn="just"/>
            <a:r>
              <a:rPr lang="tr-TR" dirty="0" smtClean="0"/>
              <a:t>Zira kanun koyucu açıkça bazı sözleşme tiplerini örnekleme yoluyla saydığı gibi her türlü sözleşme ifadesine de gereksiz bir şekilde yer vermiştir. Bu noktada, değerlendirilmesi gereken iki tür bulunmaktadır. </a:t>
            </a:r>
          </a:p>
          <a:p>
            <a:pPr algn="just"/>
            <a:r>
              <a:rPr lang="tr-TR" dirty="0" smtClean="0"/>
              <a:t>İlki hukuki işlemler içerisinde yer alan tek taraflı hukuki işlemlerin ne şekilde tüketici hukukuna konu olacağıdır. </a:t>
            </a:r>
          </a:p>
          <a:p>
            <a:pPr algn="just"/>
            <a:r>
              <a:rPr lang="tr-TR" dirty="0" smtClean="0"/>
              <a:t>Diğer nokta ise, </a:t>
            </a:r>
            <a:r>
              <a:rPr lang="tr-TR" dirty="0" err="1" smtClean="0"/>
              <a:t>yTKHK</a:t>
            </a:r>
            <a:r>
              <a:rPr lang="tr-TR" dirty="0" smtClean="0"/>
              <a:t> m. 2’de anılan ve kanunun kapsamı içerisinde yer alan tüketici uygulamalarıdır. Nitekim tüketici uygulamaları doğrudan işlem olarak sayılmasa da Kanunun kapsamında yer alması dolayısıyla inceleme konumuz içerisindedir.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785794"/>
            <a:ext cx="8229600" cy="5340369"/>
          </a:xfrm>
        </p:spPr>
        <p:txBody>
          <a:bodyPr>
            <a:normAutofit fontScale="55000" lnSpcReduction="20000"/>
          </a:bodyPr>
          <a:lstStyle/>
          <a:p>
            <a:pPr algn="just"/>
            <a:r>
              <a:rPr lang="tr-TR" dirty="0" smtClean="0">
                <a:latin typeface="Times New Roman" pitchFamily="18" charset="0"/>
                <a:cs typeface="Times New Roman" pitchFamily="18" charset="0"/>
              </a:rPr>
              <a:t>6502 sayılı </a:t>
            </a:r>
            <a:r>
              <a:rPr lang="tr-TR" dirty="0" err="1" smtClean="0">
                <a:latin typeface="Times New Roman" pitchFamily="18" charset="0"/>
                <a:cs typeface="Times New Roman" pitchFamily="18" charset="0"/>
              </a:rPr>
              <a:t>yTKHK</a:t>
            </a:r>
            <a:r>
              <a:rPr lang="tr-TR" dirty="0" smtClean="0">
                <a:latin typeface="Times New Roman" pitchFamily="18" charset="0"/>
                <a:cs typeface="Times New Roman" pitchFamily="18" charset="0"/>
              </a:rPr>
              <a:t> kapsamında tüketici sözleşmeleri başlığı altında farklı sözleşme tiplerine yer verilmişken tek taraflı hukuki işlemlerden herhangi bir türe yer verilmemiştir. </a:t>
            </a:r>
          </a:p>
          <a:p>
            <a:pPr algn="just"/>
            <a:r>
              <a:rPr lang="tr-TR" dirty="0" smtClean="0">
                <a:latin typeface="Times New Roman" pitchFamily="18" charset="0"/>
                <a:cs typeface="Times New Roman" pitchFamily="18" charset="0"/>
              </a:rPr>
              <a:t>Bununla birlikte, kanunda açıkça düzenlenmemiş olsa da bu tip işlemler bakımından da yine </a:t>
            </a:r>
            <a:r>
              <a:rPr lang="tr-TR" dirty="0" err="1" smtClean="0">
                <a:latin typeface="Times New Roman" pitchFamily="18" charset="0"/>
                <a:cs typeface="Times New Roman" pitchFamily="18" charset="0"/>
              </a:rPr>
              <a:t>yTKHK</a:t>
            </a:r>
            <a:r>
              <a:rPr lang="tr-TR" dirty="0" smtClean="0">
                <a:latin typeface="Times New Roman" pitchFamily="18" charset="0"/>
                <a:cs typeface="Times New Roman" pitchFamily="18" charset="0"/>
              </a:rPr>
              <a:t> hükümleri cari olur. Zira doktrinde bu noktada ilan suretiyle yapılan vaatlerin özellikle gazetelerin düzenledikleri promosyon kampanyaları (</a:t>
            </a:r>
            <a:r>
              <a:rPr lang="tr-TR" dirty="0" err="1" smtClean="0">
                <a:latin typeface="Times New Roman" pitchFamily="18" charset="0"/>
                <a:cs typeface="Times New Roman" pitchFamily="18" charset="0"/>
              </a:rPr>
              <a:t>yTKHK</a:t>
            </a:r>
            <a:r>
              <a:rPr lang="tr-TR" dirty="0" smtClean="0">
                <a:latin typeface="Times New Roman" pitchFamily="18" charset="0"/>
                <a:cs typeface="Times New Roman" pitchFamily="18" charset="0"/>
              </a:rPr>
              <a:t> m. 53) bakımından tüketici mevzuatının uygulanabileceği ileri sürülmekteyse de burada sadece </a:t>
            </a:r>
            <a:r>
              <a:rPr lang="tr-TR" dirty="0" err="1" smtClean="0">
                <a:latin typeface="Times New Roman" pitchFamily="18" charset="0"/>
                <a:cs typeface="Times New Roman" pitchFamily="18" charset="0"/>
              </a:rPr>
              <a:t>yTKHK</a:t>
            </a:r>
            <a:r>
              <a:rPr lang="tr-TR" dirty="0" smtClean="0">
                <a:latin typeface="Times New Roman" pitchFamily="18" charset="0"/>
                <a:cs typeface="Times New Roman" pitchFamily="18" charset="0"/>
              </a:rPr>
              <a:t> m. 4 hükmü (promosyona ilişkin özel düzenleme saklı kalmak kaydıyla) anılan durum bakımından cari olabilir. </a:t>
            </a:r>
          </a:p>
          <a:p>
            <a:pPr algn="just"/>
            <a:r>
              <a:rPr lang="tr-TR" dirty="0" err="1" smtClean="0">
                <a:latin typeface="Times New Roman" pitchFamily="18" charset="0"/>
                <a:cs typeface="Times New Roman" pitchFamily="18" charset="0"/>
              </a:rPr>
              <a:t>yTKHK</a:t>
            </a:r>
            <a:r>
              <a:rPr lang="tr-TR" dirty="0" smtClean="0">
                <a:latin typeface="Times New Roman" pitchFamily="18" charset="0"/>
                <a:cs typeface="Times New Roman" pitchFamily="18" charset="0"/>
              </a:rPr>
              <a:t> m. 8 </a:t>
            </a:r>
            <a:r>
              <a:rPr lang="tr-TR" dirty="0" err="1" smtClean="0">
                <a:latin typeface="Times New Roman" pitchFamily="18" charset="0"/>
                <a:cs typeface="Times New Roman" pitchFamily="18" charset="0"/>
              </a:rPr>
              <a:t>vd</a:t>
            </a:r>
            <a:r>
              <a:rPr lang="tr-TR" dirty="0" smtClean="0">
                <a:latin typeface="Times New Roman" pitchFamily="18" charset="0"/>
                <a:cs typeface="Times New Roman" pitchFamily="18" charset="0"/>
              </a:rPr>
              <a:t>.’da yer alan ayıplı mal hükümleri ise, kanaatimizce uygulanamayacaktır. Zira anılan hükümlerde sözleşme ifadesine açıkça yer verilmiştir. Böylece tüketici işlemi tanımında her ne kadar yer verilmiş olsa da kanunun diğer hükümleri anılan tanıma uygun düzenlenmediğinden, tek taraflı hukuki işlemler bakımından tüketici hukukunun uygulama alanı dar olacaktır. </a:t>
            </a:r>
          </a:p>
          <a:p>
            <a:pPr algn="just"/>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OZANOĞLU, Uygulanma Alanı, s. 77 </a:t>
            </a:r>
            <a:r>
              <a:rPr lang="tr-TR" dirty="0" err="1" smtClean="0">
                <a:latin typeface="Times New Roman" pitchFamily="18" charset="0"/>
                <a:cs typeface="Times New Roman" pitchFamily="18" charset="0"/>
              </a:rPr>
              <a:t>dn</a:t>
            </a:r>
            <a:r>
              <a:rPr lang="tr-TR" dirty="0" smtClean="0">
                <a:latin typeface="Times New Roman" pitchFamily="18" charset="0"/>
                <a:cs typeface="Times New Roman" pitchFamily="18" charset="0"/>
              </a:rPr>
              <a:t>. 73 (Yazar, doğrudan uygulamayı değil ancak ayıplı mal hükümlerinin anılan kampanyaların karma bağışlama olarak değerlendirilmesi ile uygulanabileceğini ileri sürmektedir.); SEROZAN, R., Tüketiciyi Koruma Yasasının Sözleşme Hukuku Alanındaki Düzenlemesinin Eleştirisi, Yasa Hukuk Dergisi, Cilt: 15 Sayı:173/4, 1996, s. 580 (Yazar, tüketim sözleşmeleri ifadesini kullanmakta ve anılan kampanyaların bu kapsamda değerlendirilmesinin zor olduğunu belirtmektedir.).</a:t>
            </a:r>
          </a:p>
          <a:p>
            <a:endParaRPr lang="tr-TR"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428604"/>
            <a:ext cx="8229600" cy="5697559"/>
          </a:xfrm>
        </p:spPr>
        <p:txBody>
          <a:bodyPr>
            <a:normAutofit fontScale="70000" lnSpcReduction="20000"/>
          </a:bodyPr>
          <a:lstStyle/>
          <a:p>
            <a:pPr algn="just"/>
            <a:r>
              <a:rPr lang="tr-TR" dirty="0" smtClean="0">
                <a:latin typeface="Times New Roman" pitchFamily="18" charset="0"/>
                <a:cs typeface="Times New Roman" pitchFamily="18" charset="0"/>
              </a:rPr>
              <a:t>Değerlendirilmesi gereken bir diğer husus tüketici uygulamaları ise, kanunda doğrudan tanımlanmamış olmakla birlikte 2. Maddenin gerekçesinde, “</a:t>
            </a:r>
            <a:r>
              <a:rPr lang="tr-TR" i="1" dirty="0" smtClean="0">
                <a:latin typeface="Times New Roman" pitchFamily="18" charset="0"/>
                <a:cs typeface="Times New Roman" pitchFamily="18" charset="0"/>
              </a:rPr>
              <a:t>sözleşme imzalanmadan önce, sözleşmenin kurulması esnasında ve sözleşme imzalandıktan sonra yaptıkları uygulamalar da Kanun kapsamında değerlendirilecektir.” </a:t>
            </a:r>
            <a:r>
              <a:rPr lang="tr-TR" dirty="0" smtClean="0">
                <a:latin typeface="Times New Roman" pitchFamily="18" charset="0"/>
                <a:cs typeface="Times New Roman" pitchFamily="18" charset="0"/>
              </a:rPr>
              <a:t>İfadelerine yer verilmiştir. </a:t>
            </a:r>
          </a:p>
          <a:p>
            <a:pPr algn="just"/>
            <a:r>
              <a:rPr lang="tr-TR" dirty="0" smtClean="0">
                <a:latin typeface="Times New Roman" pitchFamily="18" charset="0"/>
                <a:cs typeface="Times New Roman" pitchFamily="18" charset="0"/>
              </a:rPr>
              <a:t>Doktrinde bir görüşe göre, tüketici uygulamaları, süreli yayın kuruluşlarınca düzenlenen promosyon (m. 53) ve haksız ticari uygulamaları (m. 63) kapsamaktadır. Kanaatimizce, gerekçede de belirtildiği üzere sözleşme kurulmadan öncesi, kurulması ve sonrasına ilişkin olduğu için tüketici uygulamalarının kapsamı dar tutulmamalıdır. Gerçekten de, tüketicinin bilgilendirilmesi ve menfaatlerinin korunması isimli </a:t>
            </a:r>
            <a:r>
              <a:rPr lang="tr-TR" dirty="0" err="1" smtClean="0">
                <a:latin typeface="Times New Roman" pitchFamily="18" charset="0"/>
                <a:cs typeface="Times New Roman" pitchFamily="18" charset="0"/>
              </a:rPr>
              <a:t>yTKHK’nın</a:t>
            </a:r>
            <a:r>
              <a:rPr lang="tr-TR" dirty="0" smtClean="0">
                <a:latin typeface="Times New Roman" pitchFamily="18" charset="0"/>
                <a:cs typeface="Times New Roman" pitchFamily="18" charset="0"/>
              </a:rPr>
              <a:t> beşinci kısmı (m.50 </a:t>
            </a:r>
            <a:r>
              <a:rPr lang="tr-TR" dirty="0" err="1" smtClean="0">
                <a:latin typeface="Times New Roman" pitchFamily="18" charset="0"/>
                <a:cs typeface="Times New Roman" pitchFamily="18" charset="0"/>
              </a:rPr>
              <a:t>vd</a:t>
            </a:r>
            <a:r>
              <a:rPr lang="tr-TR" dirty="0" smtClean="0">
                <a:latin typeface="Times New Roman" pitchFamily="18" charset="0"/>
                <a:cs typeface="Times New Roman" pitchFamily="18" charset="0"/>
              </a:rPr>
              <a:t>.) da bu kapsamda değerlendirilebileceği gibi kanunda somutlaştırılmamış olmakla birlikte tüketici sözleşmesine dayalı olarak ortaya çıkabilecek ve tüketiciye yönelik her uygulama bu kapsamda değerlendirilmeli ve </a:t>
            </a:r>
            <a:r>
              <a:rPr lang="tr-TR" dirty="0" err="1" smtClean="0">
                <a:latin typeface="Times New Roman" pitchFamily="18" charset="0"/>
                <a:cs typeface="Times New Roman" pitchFamily="18" charset="0"/>
              </a:rPr>
              <a:t>yTKHK</a:t>
            </a:r>
            <a:r>
              <a:rPr lang="tr-TR" dirty="0" smtClean="0">
                <a:latin typeface="Times New Roman" pitchFamily="18" charset="0"/>
                <a:cs typeface="Times New Roman" pitchFamily="18" charset="0"/>
              </a:rPr>
              <a:t> hükümleri cari olmalıdır. </a:t>
            </a:r>
          </a:p>
          <a:p>
            <a:endParaRPr lang="tr-TR"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85720" y="428604"/>
            <a:ext cx="8643998"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 13. HUKUK DAİRESİ</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 2015/29195</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K. 2015/30488</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 20.10.2015</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ARSA PAYI KARŞILIĞI İNŞAAT SÖZLEŞMESİNE DAYALI TAZMİNAT İSTEMİ ( Arsa Payı Karşılığı İnşaat Sözleşmelerinde Arsa Sahibinin Tüketicinin Korunması Hakkındaki Kanunun 3/K Maddesindeki Tüketici Tanımına Uymadığı - Somut Uyuşmazlığın Çözümünde Görevli Mahkeme Asliye Hukuk Mahkemesi Olduğundan Mahkemece İşin Esası İncelenerek Sonucuna Göre Bir Karar Verileceği )</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DAR KAPSAMLI ESER SÖZLEŞMELERİ ( Bu Sözleşmelere Konu İşin Üst Düzey Teknolojiyi Gerektirdiği/Sözleşme Kapsamında Taşınmaz Satış Vaadi ve İnşaat Sözleşmelerinin de Bulunduğu Dikkate Alındığında 6502 S.K.'un Salt Kullanma ve Tüketme Amacına Yönelik Olan Dolap Yapımı Araç Tamiri Gibi Dar Kapsamlı Eser Sözleşmelerini Kapsadığı - Arsa Karşılığı İnşaat Sözleşmelerinin İse Bu Kapsamda Olmadığı )</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GÖREVLİ MAHKEME ( Arsa Payı Karşılığı İnşaat sözleşmesine Dayalı Tazminat - Arsa Sahibinin Tüketicinin Korunması Hakkındaki Kanun'un 3/K Maddesindeki Tüketici Tanımına Uymadığı - Somut Uyuşmazlığın Çözümünde Görevli Mahkeme Asliye Hukuk Mahkemesi Olduğundan Mahkemece İşin Esası İncelenerek Sonucuna Göre Bir Karar Verilmesi Gerekirken Mahkemenin Görevsiz Olduğundan Bahisle Davanın Usulden Reddedilemeyeceği )</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6502/m.</a:t>
            </a:r>
            <a:r>
              <a:rPr kumimoji="0" lang="tr-TR" sz="14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2"/>
              </a:rPr>
              <a:t>3</a:t>
            </a: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6098/m.</a:t>
            </a:r>
            <a:r>
              <a:rPr kumimoji="0" lang="tr-TR" sz="14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3"/>
              </a:rPr>
              <a:t>470</a:t>
            </a:r>
            <a:endPar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ÖZET : Dava; taraflar arasındaki arsa payı karşılığı inşaat sözleşmesine dayalı tazminat istemine ilişkindir.Arsa payı karşılığı inşaat sözleşmelerinde arsa sahibinin, Tüketicinin Korunması Hakkındaki Kanun'un 3/k maddesindeki tüketici tanımına uymadığı anlaşılmaktadır. Somut uyuşmazlığın çözümünde görevli mahkeme Asliye Hukuk Mahkemesi olduğundan, mahkemece işin esası incelenerek, sonucuna göre bir karar verilmesi gerekirken, “mahkemenin görevsiz olduğundan” bahisle davanın usulden reddine karar verilmiş olması, usul ve yasaya aykırı olup bozmayı gerektir.</a:t>
            </a: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 </a:t>
            </a:r>
          </a:p>
          <a:p>
            <a:pPr lvl="0" algn="just" eaLnBrk="0" fontAlgn="base" hangingPunct="0">
              <a:spcBef>
                <a:spcPct val="0"/>
              </a:spcBef>
              <a:spcAft>
                <a:spcPct val="0"/>
              </a:spcAft>
            </a:pPr>
            <a:r>
              <a:rPr lang="tr-TR" sz="1400" b="1" dirty="0" smtClean="0">
                <a:latin typeface="Times New Roman" pitchFamily="18" charset="0"/>
                <a:cs typeface="Times New Roman" pitchFamily="18" charset="0"/>
              </a:rPr>
              <a:t>Bu sözleşmelerde arsa sahibi açısından güdülen amaç, kullanmak amacıyla konut edinmek değil, arsasını değerlendirmektir. Bu nedenle arsa sahibinin, bu sözleşmenin kurulması konusundaki amaç ve beklentilerinin, 6502 sayılı Yasa'da tanımlanan tüketici işlemlerinden farklı olduğu izahtan varestedir.</a:t>
            </a:r>
            <a:endParaRPr kumimoji="0" lang="tr-TR" sz="1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1470" y="357166"/>
            <a:ext cx="8929686"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YARGITAY,</a:t>
            </a:r>
            <a:r>
              <a:rPr lang="tr-TR" sz="1400" b="1" dirty="0" smtClean="0">
                <a:latin typeface="Times New Roman" pitchFamily="18" charset="0"/>
                <a:ea typeface="Times New Roman" pitchFamily="18" charset="0"/>
                <a:cs typeface="Times New Roman" pitchFamily="18" charset="0"/>
              </a:rPr>
              <a:t> </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11. HUKUK DAİRESİ,</a:t>
            </a:r>
            <a:r>
              <a:rPr lang="tr-TR" sz="1400" b="1" dirty="0" smtClean="0">
                <a:latin typeface="Times New Roman" pitchFamily="18" charset="0"/>
                <a:ea typeface="Times New Roman" pitchFamily="18" charset="0"/>
                <a:cs typeface="Times New Roman" pitchFamily="18" charset="0"/>
              </a:rPr>
              <a:t> </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 2015/12351,</a:t>
            </a:r>
            <a:r>
              <a:rPr lang="tr-TR" sz="1400" b="1" dirty="0" smtClean="0">
                <a:latin typeface="Times New Roman" pitchFamily="18" charset="0"/>
                <a:ea typeface="Times New Roman" pitchFamily="18" charset="0"/>
                <a:cs typeface="Times New Roman" pitchFamily="18" charset="0"/>
              </a:rPr>
              <a:t> </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K. 2015/11691,</a:t>
            </a:r>
            <a:r>
              <a:rPr lang="tr-TR" sz="1400" b="1" dirty="0" smtClean="0">
                <a:latin typeface="Times New Roman" pitchFamily="18" charset="0"/>
                <a:ea typeface="Times New Roman" pitchFamily="18" charset="0"/>
                <a:cs typeface="Times New Roman" pitchFamily="18" charset="0"/>
              </a:rPr>
              <a:t> </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 9.11.2015</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SİGORTALI FISTIK BAHÇESİNDE DON OLAYI NETİCESİNDE GERÇEKLEŞEN ZARARIN TAZMİNİ ( Davacının Mesleki Amaçla Hareket Eden Gerçek Kişi Olduğu - Tüketici Olarak Kabul Edilmesi ve Bu İtibarla Tüketici İşlemi Olarak Değerlendirilen Sigorta Sözleşmesinden Kaynaklanan Uyuşmazlığa Tüketici Mahkemesinin Bakması Gerektiğinden Bahisle Görevsizlik Kararı Verilemeyeceği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TÜKETİCİ MAHKEMESİNİN GÖREVİ ( 6502 S.K.'</a:t>
            </a:r>
            <a:r>
              <a:rPr kumimoji="0" lang="tr-TR" sz="1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nın</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Her Türlü Tüketici İşlemiyle Tüketiciye Yönelik Uygulamaları Kapsadığı - Uyuşmazlığın Çözüm Yerinin Tüketici Mahkemesi Olması İçin İşlemin Tüketici İşlemi İşlemi Yapan Bir Tarafın da Tüketici Olması Gerektiği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MESLEKİ AMAÇLA HAREKET EDEN GERÇEK KİŞİNİN SİGORTALI FISTIK BAHÇESİNİN GERÇEKLEŞEN DON OLAYI NETİCESİNDE ZARARA UĞRAMASI ( Sigortalı Fıstık Bahçesinin Don Olayına Nedeniyle Gerçekleşen Zararın Tazmini - Tüketici Olarak Kabul Edilmesi ve Bu İtibarla Tüketici İşlemi Olarak Değerlendirilen Sigorta Sözleşmesinden Kaynaklanan Uyuşmazlığa Tüketici Mahkemesinin Bakması Gerektiğinden Bahisle Görevsizlik Kararı Verilemeyeceği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6502/m. </a:t>
            </a: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2</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3</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6102/m. </a:t>
            </a: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4</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ÖZET : </a:t>
            </a:r>
            <a:r>
              <a:rPr kumimoji="0" lang="tr-TR"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Davacı fıstık bahçesinin don olayına karşı sigortalandığını, meydana gelen don olayı nedeniyle gerçekleşen zararın davalıdan tahsiline karar verilmesi talebine ilişkindir.</a:t>
            </a:r>
            <a:endParaRPr kumimoji="0" lang="tr-TR"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6502 S.K.'</a:t>
            </a:r>
            <a:r>
              <a:rPr kumimoji="0" lang="tr-TR"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nın</a:t>
            </a:r>
            <a:r>
              <a:rPr kumimoji="0" lang="tr-TR"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her türlü tüketici işlemiyle tüketiciye yönelik uygulamaları kapsadığı belirtilmektedir. Uyuşmazlığın çözüm yerinin tüketici mahkemesi olması için, işlemin tüketici işlemi, işlemi yapan bir tarafın da tüketici olması gerekmektedir. Davacının, mesleki amaçla hareket eden gerçek kişi olması karşısında, mahkemece tüketici olarak kabul edilmesi ve bu itibarla tüketici işlemi olarak değerlendirilen sigorta sözleşmesinden kaynaklanan uyuşmazlığa tüketici mahkemesinin bakması gerektiğinden bahisle görevsizlik kararı verilmesi </a:t>
            </a:r>
            <a:r>
              <a:rPr kumimoji="0" lang="tr-TR"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yerinde değildir</a:t>
            </a:r>
            <a:r>
              <a:rPr kumimoji="0" lang="tr-TR"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14282" y="428604"/>
            <a:ext cx="87154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YARGITAY</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15. HUKUK DAİRESİ</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 2015/5085</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K. 2015/5987</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 24.11.2015</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KENTSEL DÖNÜŞÜM PROJESİ ( Davaya Dayanak Yapılan Protokol ve Satış Sözleşmesi 5366 S. Yıpranan Tarihi ve Kültürel Taşınmaz Varlıkların Yenilenerek Korunması ve Yaşatılarak Kullanılması Hakkındaki Kanun Uyarınca Düzenlendiği - Görevli Mahkemenin Asliye Hukuk Mahkemesi Olduğunun Gözetilmesi Gerektiği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TÜKETİCİ İŞLEMİ ( Protokol ve Satış Sözleşmesi 5366 S. Yıpranan Tarihi ve Kültürel Taşınmaz Varlıkların Yenilenerek Korunması ve Yaşatılarak Kullanılması Hakkındaki Kanun Uyarınca Düzenlenmiş Olup Taraflar Arasında 6502 S. Yasa Kapsamında Bir Tüketici İşleminden Söz Edilemeyeceği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SATIŞ SÖZLEŞMESİ ( Kentsel Dönüşüm Projesinden Kaynaklanan Davaya Dayanak Yapılan Protokol ve Satış Sözleşmesi 5366 S. Kanun Uyarınca Düzenlendiği/6502 S. Yasa Kapsamında Bir Tüketici İşleminden Söz Edilemeyeceği - Görevli Mahkemenin Asliye Hukuk Mahkemesi Olduğu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GÖREV ( Dayanak Protokol ve Satış Sözleşmesi 5366 S. Kanun Uyarınca Düzenlenmiş Olup Taraflar Arasında 6502 S. Yasa Kapsamında Bir Tüketici İşleminden Söz Edilemeyeceği - Görevli Mahkeme Asliye Hukuk Mahkemesi Olup Tüketici Mahkemesi Görevli Olduğundan Bahisle Verilen Görevsizlik Kararının Hatalı Olduğu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6502/m.</a:t>
            </a: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1</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3</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ÖZET : </a:t>
            </a:r>
            <a:r>
              <a:rPr kumimoji="0" lang="tr-TR"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Uyuşmazlık kentsel dönüşüm projesinden kaynaklanmaktadır. Davaya dayanak yapılan protokol ve satış sözleşmesi 5366 sayılı Yıpranan Tarihi ve Kültürel Taşınmaz Varlıkların Yenilenerek Korunması ve Yaşatılarak Kullanılması Hakkındaki Kanun uyarınca düzenlenmiş olup, taraflar arasında 6502 sayılı Yasa kapsamında bir tüketici işleminden </a:t>
            </a:r>
            <a:r>
              <a:rPr kumimoji="0" lang="tr-TR"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sözetmek</a:t>
            </a:r>
            <a:r>
              <a:rPr kumimoji="0" lang="tr-TR"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mümkün değildir. Bu nedenle de görevli mahkeme asliye hukuk mahkemesi olup, tüketici mahkemesi görevli olduğundan bahisle verilen görevsizlik kararı hatalı olmuş, kararın bozulması uygun bulunmuştur.</a:t>
            </a: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500042"/>
            <a:ext cx="8229600" cy="5626121"/>
          </a:xfrm>
        </p:spPr>
        <p:txBody>
          <a:bodyPr>
            <a:noAutofit/>
          </a:bodyPr>
          <a:lstStyle/>
          <a:p>
            <a:pPr lvl="0"/>
            <a:r>
              <a:rPr lang="tr-TR" sz="1600" b="1" dirty="0" smtClean="0">
                <a:latin typeface="Times New Roman" pitchFamily="18" charset="0"/>
                <a:cs typeface="Times New Roman" pitchFamily="18" charset="0"/>
              </a:rPr>
              <a:t>Tüketici İşleminin Unsurları</a:t>
            </a:r>
          </a:p>
          <a:p>
            <a:pPr lvl="0"/>
            <a:endParaRPr lang="tr-TR" sz="1600" dirty="0" smtClean="0">
              <a:latin typeface="Times New Roman" pitchFamily="18" charset="0"/>
              <a:cs typeface="Times New Roman" pitchFamily="18" charset="0"/>
            </a:endParaRPr>
          </a:p>
          <a:p>
            <a:pPr lvl="0"/>
            <a:r>
              <a:rPr lang="tr-TR" sz="1600" b="1" dirty="0" smtClean="0">
                <a:latin typeface="Times New Roman" pitchFamily="18" charset="0"/>
                <a:cs typeface="Times New Roman" pitchFamily="18" charset="0"/>
              </a:rPr>
              <a:t>İşlemin Yer Alması Gereken Piyasanın Niteliği Bakımından</a:t>
            </a:r>
          </a:p>
          <a:p>
            <a:pPr lvl="0"/>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Tüketici işlemine ilişkin </a:t>
            </a:r>
            <a:r>
              <a:rPr lang="tr-TR" sz="1600" dirty="0" err="1" smtClean="0">
                <a:latin typeface="Times New Roman" pitchFamily="18" charset="0"/>
                <a:cs typeface="Times New Roman" pitchFamily="18" charset="0"/>
              </a:rPr>
              <a:t>TKHK’da</a:t>
            </a:r>
            <a:r>
              <a:rPr lang="tr-TR" sz="1600" dirty="0" smtClean="0">
                <a:latin typeface="Times New Roman" pitchFamily="18" charset="0"/>
                <a:cs typeface="Times New Roman" pitchFamily="18" charset="0"/>
              </a:rPr>
              <a:t> yer alan ilk şart, işlemin mal veya hizmet piyasasında gerçekleşmesidir. </a:t>
            </a:r>
          </a:p>
          <a:p>
            <a:pPr algn="just"/>
            <a:r>
              <a:rPr lang="tr-TR" sz="1600" dirty="0" smtClean="0">
                <a:latin typeface="Times New Roman" pitchFamily="18" charset="0"/>
                <a:cs typeface="Times New Roman" pitchFamily="18" charset="0"/>
              </a:rPr>
              <a:t>Kanunda piyasaya ilişkin herhangi bir tanım yer almamakla birlikte, mal ve hizmet kavramlarına </a:t>
            </a:r>
            <a:r>
              <a:rPr lang="tr-TR" sz="1600" dirty="0" err="1" smtClean="0">
                <a:latin typeface="Times New Roman" pitchFamily="18" charset="0"/>
                <a:cs typeface="Times New Roman" pitchFamily="18" charset="0"/>
              </a:rPr>
              <a:t>eTKHK’de</a:t>
            </a:r>
            <a:r>
              <a:rPr lang="tr-TR" sz="1600" dirty="0" smtClean="0">
                <a:latin typeface="Times New Roman" pitchFamily="18" charset="0"/>
                <a:cs typeface="Times New Roman" pitchFamily="18" charset="0"/>
              </a:rPr>
              <a:t> olduğu gibi yer verilmiştir.  </a:t>
            </a:r>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Hizmet</a:t>
            </a:r>
            <a:r>
              <a:rPr lang="tr-TR" sz="1600" dirty="0" smtClean="0">
                <a:latin typeface="Times New Roman" pitchFamily="18" charset="0"/>
                <a:cs typeface="Times New Roman" pitchFamily="18" charset="0"/>
              </a:rPr>
              <a:t>, bir ücret veya menfaat karşılığında mal sağlamak dışındaki her türlü işlemin konusu olarak tanımlanırken; mal ise, alışverişe konu olan taşınır eşya, konut veya tatil amaçlı taşınmazlar ile gayri maddi mallardan oluşmaktadır. </a:t>
            </a:r>
          </a:p>
          <a:p>
            <a:pPr algn="just"/>
            <a:r>
              <a:rPr lang="tr-TR" sz="1600" dirty="0" smtClean="0">
                <a:latin typeface="Times New Roman" pitchFamily="18" charset="0"/>
                <a:cs typeface="Times New Roman" pitchFamily="18" charset="0"/>
              </a:rPr>
              <a:t>Hizmet, kanunda mal sağlamak dışındaki her türlü işlem konusu olarak geniş bir şekilde tanımlanmış olmakla beraber bu tanımın, tüketici işlemleri bakımından özellikle ticari ve mesleki amaç dışı hareket ile kapsamının daralacağını söylemek yanlış olmaz. Bununla birlikte, hizmet piyasası bakımından anlaşılması gereken mutlaka hizmet sözleşmesi gereği olarak da yorumlanmamalıdır. Hatta öğretide de ileri sürüldüğü üzere, genel hizmet sözleşmelerinin tüketici işlemi kapsamında değerlendirilmesi zayıf tarafı koruma bakımından problem doğurabilecek niteliktedir. Evinde, çocuğuna bakması için yardımcı çalıştıran kişi işveren ve tüketici sıfatı ile esasında zayıf olan hizmet sözleşmesindeki işçi tarafa karşı koruma elde etmiş olacaktır. </a:t>
            </a:r>
          </a:p>
          <a:p>
            <a:endParaRPr lang="tr-TR" sz="16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214290"/>
            <a:ext cx="9001156"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YARGITAY</a:t>
            </a:r>
            <a:r>
              <a:rPr lang="tr-TR" sz="1000" b="1" dirty="0" smtClean="0">
                <a:latin typeface="Times New Roman" pitchFamily="18" charset="0"/>
                <a:ea typeface="Times New Roman" pitchFamily="18" charset="0"/>
                <a:cs typeface="Times New Roman" pitchFamily="18" charset="0"/>
              </a:rPr>
              <a:t> </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23. HUKUK DAİRESİ</a:t>
            </a:r>
            <a:r>
              <a:rPr lang="tr-TR" sz="1000" b="1" dirty="0" smtClean="0">
                <a:latin typeface="Times New Roman" pitchFamily="18" charset="0"/>
                <a:ea typeface="Times New Roman" pitchFamily="18" charset="0"/>
                <a:cs typeface="Times New Roman" pitchFamily="18" charset="0"/>
              </a:rPr>
              <a:t> </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 2015/5024</a:t>
            </a:r>
            <a:r>
              <a:rPr lang="tr-TR" sz="1000" b="1" dirty="0" smtClean="0">
                <a:latin typeface="Times New Roman" pitchFamily="18" charset="0"/>
                <a:ea typeface="Times New Roman" pitchFamily="18" charset="0"/>
                <a:cs typeface="Times New Roman" pitchFamily="18" charset="0"/>
              </a:rPr>
              <a:t> </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K. 2015/5777</a:t>
            </a:r>
            <a:r>
              <a:rPr lang="tr-TR" sz="1000" b="1" dirty="0" smtClean="0">
                <a:latin typeface="Times New Roman" pitchFamily="18" charset="0"/>
                <a:ea typeface="Times New Roman" pitchFamily="18" charset="0"/>
                <a:cs typeface="Times New Roman" pitchFamily="18" charset="0"/>
              </a:rPr>
              <a:t> </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 </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10.9.2015</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TAPU İPTALİ VE TESCİL ( Arsa Payı Karşılığı İnşaat Sözleşmesine Dayalı - Davacı Yüklenici Tacir Olup Arsa Sahibi Davalının Tacir Olmadığı/Asliye Hukuk Mahkemesinin Görevli Olduğu/Uyuşmazlığın Tüketici Mahkemesinin Görevi Kapsamında Kaldığının Kabulünün Doğru Olmadığı )</a:t>
            </a:r>
            <a:endPar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ESER SÖZLEŞMESİ ( Tüketici İşlemi Kapsamına Eser Sözleşmeleri Alınmışsa da Davalı Arsa Sahibinin Arsasına Karşılık Alacağı Dairelerinin Sayısı İle Niteliği Dikkate Alındığında ve Ayrıca Elde Edeceği Rant Gözetildiğinde Arsa Sahibinin Amacının Salt Kullanma Olduğunun Kabul Edilemeyeceği - Tapu İptali ve Tescil )</a:t>
            </a:r>
            <a:endPar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ARSA PAYI KARŞILIĞI İNŞAAT SÖZLEŞMESİ ( Arsa Sahibi Açısından Güdülen Amaç Kullanmak İçin Konut Edinmek Olmayıp Arsanın Değerlenmesini Sağlayacak Yapının Arsa Üzerine Yapılması ve Edinilecek Daireleri Satma veya Kiraya Verme Sureti İle Değerlendirmek Olduğu - Tüketici İşlemi Olarak Kabul Edilemeyeceği/Tapu İptali ve Tescil )</a:t>
            </a:r>
            <a:endPar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TÜKETİCİ İŞLEMİ ( Arsa Sahibinin Arsa Payı Karşılığı İnşaat Sözleşmesi İmzalarken Güttüğü Ticari </a:t>
            </a:r>
            <a:r>
              <a:rPr kumimoji="0" lang="tr-TR" sz="1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Saikinin</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6502 Sayılı Yasada Tanımlanan Tüketicinin </a:t>
            </a:r>
            <a:r>
              <a:rPr kumimoji="0" lang="tr-TR" sz="1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Saikinden</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Farklı Olduğu - Uyuşmazlığın Tüketici Mahkemesinin Görevi Kapsamında Kaldığının Kabulünün Doğru Olmadığı/Tapu İptali ve Tescil )</a:t>
            </a:r>
            <a:endPar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BASİT YARGILAMA USULÜ ( Arsa Payı Karşılığı İnşaat Sözleşmelerinin Kapsamı Karmaşıklığı ve Üst Düzey Teknoloji Gerektirmesi Karşısında Bu Davaların Dilekçelerin Verilmesi Tahkikat ve Hüküm Aşamaları Yönünden Daha Kısa ve Basit Şekilde Sonuçlandırılmasında Yarar Görülen Basit Yargılama Usulüne Tabi Tutulamayacağı )</a:t>
            </a:r>
            <a:endPar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TİCARİ DAVA ( Davacı Yüklenici Tacir Olup Arsa Sahibi Davalının Tacir Olmadığı - Davanın Nispi veya Mutlak Ticari Dava Niteliğinin Bulunmadığı/Asliye Hukuk Mahkemesinin Görevli Olduğu Gözetilerek Uyuşmazlığın Esasına Girilmesi Gerektiği/Tapu İptali ve Tescil )</a:t>
            </a:r>
            <a:endPar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GÖREV ( Tapu İptali ve Tescil - Arsa Sahibinin Arsa Payı Karşılığı İnşaat Sözleşmesi İmzalarken Güttüğü Ticari </a:t>
            </a:r>
            <a:r>
              <a:rPr kumimoji="0" lang="tr-TR" sz="1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Saikinin</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6502 Sayılı Yasada Tanımlanan Tüketicinin </a:t>
            </a:r>
            <a:r>
              <a:rPr kumimoji="0" lang="tr-TR" sz="1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Saikinden</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Farklı Olduğu/Asliye Hukuk Mahkemesinin Görevli Olduğu/Uyuşmazlığın Tüketici Mahkemesinin Görevi Kapsamında Kaldığının Kabul Edilemeyeceği )</a:t>
            </a:r>
            <a:endPar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6098/m.</a:t>
            </a:r>
            <a:r>
              <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470</a:t>
            </a:r>
            <a:endPar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6502/m.</a:t>
            </a:r>
            <a:r>
              <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1</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2</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3</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73</a:t>
            </a:r>
            <a:r>
              <a:rPr kumimoji="0" lang="tr-TR" sz="1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a:t>
            </a:r>
            <a:endParaRPr kumimoji="0" lang="tr-TR" sz="1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ÖZET : </a:t>
            </a:r>
            <a:r>
              <a:rPr kumimoji="0" lang="tr-TR" sz="1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Dava, taraflar arasındaki arsa payı karşılığı inşaat sözleşmesine dayalı olarak tapu iptali ve tescil istemine ilişkindir. 6502 sayılı Yasa'nın </a:t>
            </a:r>
            <a:r>
              <a:rPr kumimoji="0" lang="tr-T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3" tooltip="İlgili maddeyi görmek için tıklayınız"/>
              </a:rPr>
              <a:t>3</a:t>
            </a:r>
            <a:r>
              <a:rPr kumimoji="0" lang="tr-TR" sz="1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 bendi ile tüketici işlemi kapsamına eser sözleşmeleri alınmışsa da, somut olayda olduğu gibi davalı arsa sahibinin arsasına karşılık alacağı dairelerinin sayısı ile niteliği dikkate alındığında ve ayrıca elde edeceği rant gözetildiğinde arsa sahibinin amacının salt kullanma olduğu kabul edilemez. Amacının salt kişisel ihtiyaçları için kullanma, tüketme amacını aştığı, Yasa'nın 3/k maddesindeki "tüketici" tanımına uymadığı anlaşılmaktadır. Bünyesinde taşınmaz satış vaadi ve inşaat sözleşmesi olan arsa payı karşılığı inşaat sözleşmesinde, arsa sahibi açısından güdülen amaç kullanmak için konut edinmek değildir. Güdülen amaç, arsasının değerlenmesini sağlayacak yapının arsa üzerine yapılması ve edinilecek daireleri satma veyahut kiraya verme sureti ile değerlendirmektir. Bu nedenle, arsa sahibinin arsa payı karşılığı inşaat sözleşmesi imzalarken güttüğü işbu ticari </a:t>
            </a:r>
            <a:r>
              <a:rPr kumimoji="0" lang="tr-TR" sz="1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saikinin</a:t>
            </a:r>
            <a:r>
              <a:rPr kumimoji="0" lang="tr-TR" sz="1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6502 sayılı Yasa'da tanımlanan tüketicinin </a:t>
            </a:r>
            <a:r>
              <a:rPr kumimoji="0" lang="tr-TR" sz="1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saikinden</a:t>
            </a:r>
            <a:r>
              <a:rPr kumimoji="0" lang="tr-TR" sz="1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farklı olduğu gözden kaçırılmamalıdır. Arsa payı karşılığı inşaat sözleşmelerinin kapsamı, karmaşıklığı ve üst düzey teknoloji gerektirmesi karşısında, bu davaların; dilekçelerin verilmesi, tahkikat ve hüküm aşamaları yönünden daha kısa ve basit şekilde sonuçlandırılmasında yarar görülen basit yargılama usulüne tabi tutulmasının sakıncaları da </a:t>
            </a:r>
            <a:r>
              <a:rPr kumimoji="0" lang="tr-TR" sz="1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gözardı</a:t>
            </a:r>
            <a:r>
              <a:rPr kumimoji="0" lang="tr-TR" sz="1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edilmemelidir. Bu durumda mahkemece, somut uyuşmazlığın 6502 sayılı Yasa kapsamında bir uyuşmazlık olmadığı, davacı yüklenici tacir olup, arsa sahibi davalının tacir olmadığı, buna göre davanın 6102 sayılı </a:t>
            </a:r>
            <a:r>
              <a:rPr kumimoji="0" lang="tr-TR" sz="1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TTK'nın</a:t>
            </a:r>
            <a:r>
              <a:rPr kumimoji="0" lang="tr-TR" sz="1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tr-T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4" tooltip="İlgili maddeyi görmek için tıklayınız"/>
              </a:rPr>
              <a:t>4</a:t>
            </a:r>
            <a:r>
              <a:rPr kumimoji="0" lang="tr-TR" sz="1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 maddesinde belirtilen nispi ticari dava olmadığı, </a:t>
            </a:r>
            <a:r>
              <a:rPr kumimoji="0" lang="tr-TR" sz="1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TBK'nın</a:t>
            </a:r>
            <a:r>
              <a:rPr kumimoji="0" lang="tr-TR" sz="1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tr-T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tooltip="İlgili maddeyi görmek için tıklayınız"/>
              </a:rPr>
              <a:t>470</a:t>
            </a:r>
            <a:r>
              <a:rPr kumimoji="0" lang="tr-TR" sz="1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tr-TR" sz="1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vd</a:t>
            </a:r>
            <a:r>
              <a:rPr kumimoji="0" lang="tr-TR" sz="1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maddelerine atıf yapılmadığından davanın mutlak ticari dava niteliğinin de bulunmadığı, buna göre Asliye Hukuk Mahkemesinin görevli olduğu gözetilerek, uyuşmazlığın esasına girilerek, tarafların delilleri toplanıp sonucuna göre bir karar verilmesi gerekirken, yazılı şekilde yanılgılı gerekçeyle uyuşmazlığın Tüketici Mahkemesi'nin görevi kapsamında kaldığının kabulü doğru olmamıştır.</a:t>
            </a:r>
            <a:r>
              <a:rPr kumimoji="0" lang="tr-TR" sz="1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285728"/>
            <a:ext cx="892971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YARGITAY</a:t>
            </a:r>
            <a:r>
              <a:rPr lang="tr-TR" sz="1200" b="1" dirty="0" smtClean="0">
                <a:latin typeface="Times New Roman" pitchFamily="18" charset="0"/>
                <a:ea typeface="Times New Roman" pitchFamily="18" charset="0"/>
                <a:cs typeface="Times New Roman" pitchFamily="18" charset="0"/>
              </a:rPr>
              <a:t> </a:t>
            </a: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13. HUKUK DAİRESİ,</a:t>
            </a:r>
            <a:r>
              <a:rPr lang="tr-TR" sz="1200" b="1" dirty="0" smtClean="0">
                <a:latin typeface="Times New Roman" pitchFamily="18" charset="0"/>
                <a:ea typeface="Times New Roman" pitchFamily="18" charset="0"/>
                <a:cs typeface="Times New Roman" pitchFamily="18" charset="0"/>
              </a:rPr>
              <a:t> </a:t>
            </a: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 2015/6703,</a:t>
            </a:r>
            <a:r>
              <a:rPr lang="tr-TR" sz="1200" b="1" dirty="0" smtClean="0">
                <a:latin typeface="Times New Roman" pitchFamily="18" charset="0"/>
                <a:ea typeface="Times New Roman" pitchFamily="18" charset="0"/>
                <a:cs typeface="Times New Roman" pitchFamily="18" charset="0"/>
              </a:rPr>
              <a:t> </a:t>
            </a: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K. 2015/7310</a:t>
            </a:r>
            <a:r>
              <a:rPr lang="tr-TR" sz="1200" b="1" dirty="0" smtClean="0">
                <a:latin typeface="Times New Roman" pitchFamily="18" charset="0"/>
                <a:ea typeface="Times New Roman" pitchFamily="18" charset="0"/>
                <a:cs typeface="Times New Roman" pitchFamily="18" charset="0"/>
              </a:rPr>
              <a:t> </a:t>
            </a: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 </a:t>
            </a: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10.3.2015</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ALIŞVERİŞ MERKEZİ OTOPARKINDA ARAÇ KAPISININ ÇİZİLMESİ ( Aracın Onarım Masrafları Araçta Oluşan Değer Kaybı ve Aracı Kullanmaktan Yoksun Kalınan Günler Tazminatı Talebi - Taraflar Arasında Alış Veriş İçin Gelinen Merkezinin Otoparkına Araç Park Edilmesine Dair Sözleşme Bulunduğu/Sözleşme İlişkisinin 6502 Sayılı Yasa Kapsamında Kaldığı/Uyuşmazlığın Tüketici Mahkemesi Sıfatıyla Görülmesi Gerektiği )</a:t>
            </a:r>
            <a:endPar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ARAÇ PARK EDİLMESİNE DAİR SÖZLEŞME ( Alış Veriş İçin Gelinen Alış Veriş Merkezinin Otoparkına Araç Park Edilmesi İle Taraflar Arasındaki Sözleşme İlişkisinin 6502 Sayılı Yasa Kapsamında Kaldığı - Park Yerinde Aracın Kapısının Çizilmesinden Doğan Tazminat Davasının Tüketici Mahkemesi Sıfatıyla Görülmesi Gerektiği )</a:t>
            </a:r>
            <a:endPar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MADDİ TAZMİNAT DAVASI ( Alış Veriş Merkezinin Park Yerinde Aracın Kapısının Çizilmesi/Taraflar Arasındaki Uyuşmazlık Tüketicinin Korunması Hakkındaki Kanun Kapsamında Kaldığına Göre Davaya Bakmaya Tüketici Mahkemesinin Görevli Olduğu - Uyuşmazlığın Tüketici Mahkemesi Sıfatıyla Görülmesi Gerekirken Genel Mahkeme Sıfatıyla Görülüp Sonuçlandırılmasının Usul ve Yasaya Aykırı Olduğu )</a:t>
            </a:r>
            <a:endPar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TÜKETİCİ MAHKEMELERİNİN BAKMAKLA GÖREVLİ OLDUĞU UYUŞMAZLIKLAR ( Alış Veriş Merkezinin Park Yerinde Aracın Kapısının Çizilmesi/Taraflar Arasındaki Sözleşme İlişkisinin 6502 Sayılı Yasa Kapsamında Kaldığı - Uyuşmazlığın Tüketici Mahkemesi Sıfatıyla Görülmesi Gerekirken Genel Mahkeme Sıfatıyla Görülüp Sonuçlandırılmasının Hatalı Olduğu/Maddi Tazminat Davası )</a:t>
            </a:r>
            <a:endPar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GÖREV ( Alış Veriş Merkezinin Park Yerinde Aracın Kapısının Çizilmesinden Doğan Maddi Tazminat Davası - Taraflar Arasındaki Uyuşmazlık Tüketicinin Korunması Hakkındaki Kanun Kapsamında Kaldığına Göre Davaya Bakmaya Tüketici Mahkemesinin Görevli Olduğu Gözetilerek Uyuşmazlığın Tüketici Mahkemesi Sıfatıyla Görülmesi Gerektiği )</a:t>
            </a:r>
            <a:endPar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6502/m.</a:t>
            </a:r>
            <a:r>
              <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3</a:t>
            </a: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73</a:t>
            </a:r>
            <a:endPar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ÖZET : </a:t>
            </a:r>
            <a:r>
              <a:rPr kumimoji="0" lang="tr-TR"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Davacı, davalı şirkete ait alışveriş merkezine alış-veriş için gittiğini, aracını park yerine park ettiğini, alış veriş bittikten sonra aracının yanına geldiğinde aracın sol arka kapısının çizildiğini gördüğünü ileri sürerek fazlaya dair hakları saklı kalmak üzere aracın onarım masrafları, araçta oluşan değer kaybı ve aracı kullanmaktan yoksun kalınan günler tazminatın davalıdan tahsilini istemiştir.</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Uyuşmazlıkta davacıyla davalı arasında alış veriş için gelinen alış veriş merkezinin otoparkına araç park edilmesine dair sözleşme bulunduğu, taraflar arasındaki sözleşme ilişkisinin 6502 Sayılı yasa kapsamında kaldığı anlaşılmaktadır. 6502 Sayılı Kanunun </a:t>
            </a:r>
            <a:r>
              <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tooltip="İlgili maddeyi görmek için tıklayınız"/>
              </a:rPr>
              <a:t>73</a:t>
            </a:r>
            <a:r>
              <a:rPr kumimoji="0" lang="tr-TR"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maddesi bu kanunun uygulanmasıyla ilgili her türlü ihtilafa tüketici mahkemelerinde bakılacağını öngörmüştür. Taraflar arasındaki uyuşmazlık Tüketicinin Korunması Hakkındaki Kanun kapsamında kaldığına göre davaya bakmaya Tüketici mahkemesi görevlidir.</a:t>
            </a:r>
            <a:endParaRPr kumimoji="0" lang="tr-TR"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Görevle ilgili hususlarda kazanılmış hak söz konusu olmaz. Mahkemece, uyuşmazlığın tüketici mahkemesi sıfatıyla görülmesi gerekirken genel mahkeme sıfatıyla görülüp sonuçlandırılması usul ve yasaya aykırıdır.</a:t>
            </a:r>
            <a:r>
              <a:rPr kumimoji="0" lang="tr-TR" sz="12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928670"/>
            <a:ext cx="885828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YARGITAY</a:t>
            </a:r>
            <a:r>
              <a:rPr lang="tr-TR" sz="1400" b="1" dirty="0" smtClean="0">
                <a:latin typeface="Times New Roman" pitchFamily="18" charset="0"/>
                <a:ea typeface="Times New Roman" pitchFamily="18" charset="0"/>
                <a:cs typeface="Times New Roman" pitchFamily="18" charset="0"/>
              </a:rPr>
              <a:t> </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11. HUKUK DAİRESİ</a:t>
            </a:r>
            <a:r>
              <a:rPr lang="tr-TR" sz="1400" b="1" dirty="0" smtClean="0">
                <a:latin typeface="Times New Roman" pitchFamily="18" charset="0"/>
                <a:ea typeface="Times New Roman" pitchFamily="18" charset="0"/>
                <a:cs typeface="Times New Roman" pitchFamily="18" charset="0"/>
              </a:rPr>
              <a:t> </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 2015/1071</a:t>
            </a:r>
            <a:r>
              <a:rPr lang="tr-TR" sz="1400" b="1" dirty="0" smtClean="0">
                <a:latin typeface="Times New Roman" pitchFamily="18" charset="0"/>
                <a:ea typeface="Times New Roman" pitchFamily="18" charset="0"/>
                <a:cs typeface="Times New Roman" pitchFamily="18" charset="0"/>
              </a:rPr>
              <a:t> </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K. 2015/2341</a:t>
            </a:r>
            <a:r>
              <a:rPr lang="tr-TR" sz="1400" b="1" dirty="0" smtClean="0">
                <a:latin typeface="Times New Roman" pitchFamily="18" charset="0"/>
                <a:ea typeface="Times New Roman" pitchFamily="18" charset="0"/>
                <a:cs typeface="Times New Roman" pitchFamily="18" charset="0"/>
              </a:rPr>
              <a:t> </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 23.2.2015</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MADDİ TAZMİNAT DAVASI ( </a:t>
            </a:r>
            <a:r>
              <a:rPr kumimoji="0" lang="tr-TR" sz="1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Tarsim</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Devlet Destekli Bitkisel Ürün Sigortası Poliçesinden Kaynaklanan - Davacının Mesleki Amaçla Hareket Eden Gerçek Kişi Olması Karşısında Uyuşmazlığa Tüketici Mahkemesinin Bakması Gerektiğinden Bahisle Görevsizlik Kararı Verilmesinin Doğru Olmadığı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TÜKETİCİ SIFATI ( Ticari veya Mesleki Amaçla Hareket Etmeyen Bir Kişi Olması Gerektiği - Davacının Mesleki Amaçla Hareket Eden Gerçek Kişi Olduğu/Uyuşmazlığa Tüketici Mahkemesinin Bakması Gerektiğinden Bahisle Görevsizlik Kararı Verilmesinin Hatalı Olduğu/Maddi Tazminat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SİGORTA SÖZLEŞMESİ ( Davacının Mesleki Amaçla Hareket Eden Gerçek Kişi Olması Karşısında Mahkemece Tüketici Olarak Kabul Edilmesi ve Bu İtibarla Tüketici İşlemi Olarak Değerlendirilen Sigorta Sözleşmesinden Kaynaklanan Uyuşmazlığa Tüketici Mahkemesinin Bakması Gerektiğinden Bahisle Görevsizlik Kararı Verilmesinin Doğru Olmadığı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GÖREV ( Maddi Tazminat Davası - Davacının Mesleki Amaçla Hareket Eden Gerçek Kişi Olması Karşısında Uyuşmazlığa Tüketici Mahkemesinin Bakması Gerektiğinden Bahisle Görevsizlik Kararı Verilmesinin Doğru Olmadığı )</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6502/m.</a:t>
            </a: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2</a:t>
            </a:r>
            <a:r>
              <a:rPr kumimoji="0" lang="tr-TR"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3</a:t>
            </a:r>
            <a:endParaRPr kumimoji="0" lang="tr-T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ÖZET : </a:t>
            </a:r>
            <a:r>
              <a:rPr kumimoji="0" lang="tr-TR"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Dava, </a:t>
            </a:r>
            <a:r>
              <a:rPr kumimoji="0" lang="tr-TR"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Tarsim</a:t>
            </a:r>
            <a:r>
              <a:rPr kumimoji="0" lang="tr-TR"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Devlet Destekli Bitkisel Ürün Sigortası Poliçesi'nden kaynaklanan tazminat istemine ilişkindir. Tüketicinin ticari veya mesleki amaçla hareket etmeyen bir kişi olması gerekir. Somut olayda ise, davacının, mesleki amaçla hareket eden gerçek kişi olması karşısında, mahkemece tüketici olarak kabul edilmesi ve bu itibarla tüketici işlemi olarak değerlendirilen sigorta sözleşmesinden kaynaklanan uyuşmazlığa tüketici mahkemesinin bakması gerektiğinden bahisle görevsizlik kararı verilmesi doğru olmamış, hükmün bu sebeple bozulması gerekmiştir.</a:t>
            </a: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642918"/>
            <a:ext cx="871540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YARGITAY</a:t>
            </a:r>
            <a:r>
              <a:rPr lang="tr-TR" sz="1600" b="1" dirty="0" smtClean="0">
                <a:latin typeface="Times New Roman" pitchFamily="18" charset="0"/>
                <a:ea typeface="Times New Roman" pitchFamily="18" charset="0"/>
                <a:cs typeface="Times New Roman" pitchFamily="18" charset="0"/>
              </a:rPr>
              <a:t> </a:t>
            </a:r>
            <a:r>
              <a:rPr kumimoji="0" lang="tr-TR"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13. HUKUK DAİRESİ</a:t>
            </a:r>
            <a:r>
              <a:rPr lang="tr-TR" sz="1600" b="1" dirty="0" smtClean="0">
                <a:latin typeface="Times New Roman" pitchFamily="18" charset="0"/>
                <a:ea typeface="Times New Roman" pitchFamily="18" charset="0"/>
                <a:cs typeface="Times New Roman" pitchFamily="18" charset="0"/>
              </a:rPr>
              <a:t> </a:t>
            </a:r>
            <a:r>
              <a:rPr kumimoji="0" lang="tr-TR"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 2014/40765</a:t>
            </a:r>
            <a:r>
              <a:rPr lang="tr-TR" sz="1600" b="1" dirty="0" smtClean="0">
                <a:latin typeface="Times New Roman" pitchFamily="18" charset="0"/>
                <a:ea typeface="Times New Roman" pitchFamily="18" charset="0"/>
                <a:cs typeface="Times New Roman" pitchFamily="18" charset="0"/>
              </a:rPr>
              <a:t> </a:t>
            </a:r>
            <a:r>
              <a:rPr kumimoji="0" lang="tr-TR"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K. 2014/37786</a:t>
            </a:r>
            <a:r>
              <a:rPr lang="tr-TR" sz="1600" b="1" dirty="0" smtClean="0">
                <a:latin typeface="Times New Roman" pitchFamily="18" charset="0"/>
                <a:ea typeface="Times New Roman" pitchFamily="18" charset="0"/>
                <a:cs typeface="Times New Roman" pitchFamily="18" charset="0"/>
              </a:rPr>
              <a:t> </a:t>
            </a:r>
            <a:r>
              <a:rPr kumimoji="0" lang="tr-TR"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 27.11.2014</a:t>
            </a:r>
            <a:endParaRPr kumimoji="0" lang="tr-TR"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TÜKETİCİ MAHKEMESİ ( Bir Hukuki İşlemin Tüketicinin Korunması Hakkında Kanununda Düzenlenmiş Olmasının O İşlemden Kaynaklanan Uyuşmazlığın Tüketici Mahkemesinde Görülmesi İçin Yeterli Olmadığı - Davacının Yanında Çalıştığı Avukattan Takip Ettiği Dava ve İcralar İçin Vekalet Ücreti Talebine İlişkin Uyuşmazlığın Tüketici Mahkemesinin Görevinde Olmadığı )</a:t>
            </a:r>
            <a:endParaRPr kumimoji="0" lang="tr-TR"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TÜKETİCİ İŞLEMİ ( Avukatın Yanında Çalıştığı Avukattan Takip Ettiği Dava ve İcralar İçin Vekalet Ücreti Talebinin Mesleki ve Ticari Faaliyet Kapsamında Olduğu - Uyuşmazlığın Tüketici Mahkemesinin Görevinde Olmadığı )</a:t>
            </a:r>
            <a:endParaRPr kumimoji="0" lang="tr-TR"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AVUKATIN YANINDA ÇALIŞTIĞI AVUKATTAN TAKİP ETTİĞİ DAVA VE İCRALAR İÇİN VEKALET ÜCRETİ TALEP ETMESİ ( Tüketici İşlemi Olmadığı - Uyuşmazlığın Tüketici Mahkemesinin Görevinde Olmadığı )</a:t>
            </a:r>
            <a:endParaRPr kumimoji="0" lang="tr-TR"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6502/m. </a:t>
            </a:r>
            <a:r>
              <a:rPr kumimoji="0" lang="tr-TR"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3</a:t>
            </a:r>
            <a:r>
              <a:rPr kumimoji="0" lang="tr-TR"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tr-TR"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73</a:t>
            </a:r>
            <a:endParaRPr kumimoji="0" lang="tr-TR"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ÖZET : </a:t>
            </a:r>
            <a:r>
              <a:rPr kumimoji="0" lang="tr-TR"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Bir hukuki işlemin Tüketicinin Korunması Hakkında Kanunda düzenlenmiş olması, o işlemden kaynaklanan uyuşmazlığın tüketici mahkemesinde görülmesini gerektirmeyip taraflardan birinin tüketici olması gerekir. Avukat olan davacının, yanında çalıştığı davalı avukattan takip etmiş olduğu dava ve takipler dolayısıyla ödenmeyen vekalet ücretinin tahsilini istediği davada, davacı avukatın mesleki ve ticari faaliyeti kapsamında hareket ettiği, bu nedenle tüketici olmadığı, taraflar arasındaki ilişkinin de Tüketicinin Korunması Hakkında Kanun kapsamı dışında kaldığı Tüketici Mahkemelerinin görevli olmadığı gözetilmelidir.</a:t>
            </a: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0" y="714356"/>
            <a:ext cx="9001156" cy="5632311"/>
          </a:xfrm>
          <a:prstGeom prst="rect">
            <a:avLst/>
          </a:prstGeom>
        </p:spPr>
        <p:txBody>
          <a:bodyPr wrap="square">
            <a:spAutoFit/>
          </a:bodyPr>
          <a:lstStyle/>
          <a:p>
            <a:r>
              <a:rPr lang="tr-TR" sz="1200" b="1" dirty="0" smtClean="0">
                <a:latin typeface="Times New Roman" pitchFamily="18" charset="0"/>
                <a:cs typeface="Times New Roman" pitchFamily="18" charset="0"/>
              </a:rPr>
              <a:t>YARGITAY 13. HUKUK DAİRESİ E. 2017/6309 K. 2017/7810 T. 21.6.2017</a:t>
            </a:r>
          </a:p>
          <a:p>
            <a:pPr algn="just"/>
            <a:r>
              <a:rPr lang="tr-TR" sz="1200" b="1" dirty="0" smtClean="0">
                <a:latin typeface="Times New Roman" pitchFamily="18" charset="0"/>
                <a:cs typeface="Times New Roman" pitchFamily="18" charset="0"/>
              </a:rPr>
              <a:t>DAVA : </a:t>
            </a:r>
            <a:r>
              <a:rPr lang="tr-TR" sz="1200" dirty="0" smtClean="0">
                <a:latin typeface="Times New Roman" pitchFamily="18" charset="0"/>
                <a:cs typeface="Times New Roman" pitchFamily="18" charset="0"/>
              </a:rPr>
              <a:t>Taraflar arasındaki tazminat davasının yapılan yargılaması sonunda ilamda yazılı nedenlerden dolayı davanın usulden reddine yönelik olarak verilen hükmün süresi içinde davalı tarafından temyiz edilmesi üzerine dosya incelendi gereği konuşulup düşünüldü.</a:t>
            </a:r>
          </a:p>
          <a:p>
            <a:r>
              <a:rPr lang="tr-TR" sz="1200" b="1" dirty="0" smtClean="0">
                <a:latin typeface="Times New Roman" pitchFamily="18" charset="0"/>
                <a:cs typeface="Times New Roman" pitchFamily="18" charset="0"/>
              </a:rPr>
              <a:t>KARAR : </a:t>
            </a:r>
            <a:endParaRPr lang="tr-TR" sz="1200" dirty="0" smtClean="0">
              <a:latin typeface="Times New Roman" pitchFamily="18" charset="0"/>
              <a:cs typeface="Times New Roman" pitchFamily="18" charset="0"/>
            </a:endParaRPr>
          </a:p>
          <a:p>
            <a:pPr algn="just"/>
            <a:r>
              <a:rPr lang="tr-TR" sz="1200" dirty="0" smtClean="0">
                <a:latin typeface="Times New Roman" pitchFamily="18" charset="0"/>
                <a:cs typeface="Times New Roman" pitchFamily="18" charset="0"/>
              </a:rPr>
              <a:t>Mahkemece ilk olarak ''....her ne kadar davacı, davalı ile aralarındaki vekalet ilişkisi nedeni ile haksız olarak azledildiğinden bahisle tazminat ödenmesine karar verilmesini talep etmiş ve dava belirsiz alacak davası olarak açılmış ise de, davanın belirsiz alacak veya kısmi dava olarak açılabileceğinin kabulü halinde dahi davaya konu edilen miktarın 6502 Sayılı Kanun'un </a:t>
            </a:r>
            <a:r>
              <a:rPr lang="tr-TR" sz="1200" dirty="0" smtClean="0">
                <a:latin typeface="Times New Roman" pitchFamily="18" charset="0"/>
                <a:cs typeface="Times New Roman" pitchFamily="18" charset="0"/>
                <a:hlinkClick r:id="rId2" tooltip="İlgili maddeyi görmek için tıklayınız"/>
              </a:rPr>
              <a:t>68</a:t>
            </a:r>
            <a:r>
              <a:rPr lang="tr-TR" sz="1200" dirty="0" smtClean="0">
                <a:latin typeface="Times New Roman" pitchFamily="18" charset="0"/>
                <a:cs typeface="Times New Roman" pitchFamily="18" charset="0"/>
              </a:rPr>
              <a:t>. Maddesinde gösterilen </a:t>
            </a:r>
            <a:r>
              <a:rPr lang="tr-TR" sz="1200" b="1" dirty="0" smtClean="0">
                <a:latin typeface="Times New Roman" pitchFamily="18" charset="0"/>
                <a:cs typeface="Times New Roman" pitchFamily="18" charset="0"/>
              </a:rPr>
              <a:t>hakem</a:t>
            </a:r>
            <a:r>
              <a:rPr lang="tr-TR" sz="1200" dirty="0" smtClean="0">
                <a:latin typeface="Times New Roman" pitchFamily="18" charset="0"/>
                <a:cs typeface="Times New Roman" pitchFamily="18" charset="0"/>
              </a:rPr>
              <a:t> heyetine zorunlu başvuru sınırının üstünde olması gerektiği, ancak dava dilekçesinde talep edilen miktarın dava tarihi itibari ile </a:t>
            </a:r>
            <a:r>
              <a:rPr lang="tr-TR" sz="1200" b="1" dirty="0" smtClean="0">
                <a:latin typeface="Times New Roman" pitchFamily="18" charset="0"/>
                <a:cs typeface="Times New Roman" pitchFamily="18" charset="0"/>
              </a:rPr>
              <a:t>hakem</a:t>
            </a:r>
            <a:r>
              <a:rPr lang="tr-TR" sz="1200" dirty="0" smtClean="0">
                <a:latin typeface="Times New Roman" pitchFamily="18" charset="0"/>
                <a:cs typeface="Times New Roman" pitchFamily="18" charset="0"/>
              </a:rPr>
              <a:t> heyetine zorunlu başvuru sınırının altında kaldığı ve değeri 3.480,00 TL'nin altında bulunan uyuşmazlıklarda </a:t>
            </a:r>
            <a:r>
              <a:rPr lang="tr-TR" sz="1200" b="1" dirty="0" smtClean="0">
                <a:latin typeface="Times New Roman" pitchFamily="18" charset="0"/>
                <a:cs typeface="Times New Roman" pitchFamily="18" charset="0"/>
              </a:rPr>
              <a:t>tüketici</a:t>
            </a:r>
            <a:r>
              <a:rPr lang="tr-TR" sz="1200" dirty="0" smtClean="0">
                <a:latin typeface="Times New Roman" pitchFamily="18" charset="0"/>
                <a:cs typeface="Times New Roman" pitchFamily="18" charset="0"/>
              </a:rPr>
              <a:t> hakem heyetlerine başvuru yapılmadan </a:t>
            </a:r>
            <a:r>
              <a:rPr lang="tr-TR" sz="1200" b="1" dirty="0" smtClean="0">
                <a:latin typeface="Times New Roman" pitchFamily="18" charset="0"/>
                <a:cs typeface="Times New Roman" pitchFamily="18" charset="0"/>
              </a:rPr>
              <a:t>tüketici</a:t>
            </a:r>
            <a:r>
              <a:rPr lang="tr-TR" sz="1200" dirty="0" smtClean="0">
                <a:latin typeface="Times New Roman" pitchFamily="18" charset="0"/>
                <a:cs typeface="Times New Roman" pitchFamily="18" charset="0"/>
              </a:rPr>
              <a:t> mahkemesi nezdinde dava açılamayacağı, </a:t>
            </a:r>
            <a:r>
              <a:rPr lang="tr-TR" sz="1200" b="1" dirty="0" smtClean="0">
                <a:latin typeface="Times New Roman" pitchFamily="18" charset="0"/>
                <a:cs typeface="Times New Roman" pitchFamily="18" charset="0"/>
              </a:rPr>
              <a:t>hakem</a:t>
            </a:r>
            <a:r>
              <a:rPr lang="tr-TR" sz="1200" dirty="0" smtClean="0">
                <a:latin typeface="Times New Roman" pitchFamily="18" charset="0"/>
                <a:cs typeface="Times New Roman" pitchFamily="18" charset="0"/>
              </a:rPr>
              <a:t> heyetine müracaatın dava şartı olduğu kanaatine varıldığından davacı tarafından açılan davanın </a:t>
            </a:r>
            <a:r>
              <a:rPr lang="tr-TR" sz="1200" dirty="0" err="1" smtClean="0">
                <a:latin typeface="Times New Roman" pitchFamily="18" charset="0"/>
                <a:cs typeface="Times New Roman" pitchFamily="18" charset="0"/>
              </a:rPr>
              <a:t>HMK'nun</a:t>
            </a:r>
            <a:r>
              <a:rPr lang="tr-TR" sz="1200" dirty="0" smtClean="0">
                <a:latin typeface="Times New Roman" pitchFamily="18" charset="0"/>
                <a:cs typeface="Times New Roman" pitchFamily="18" charset="0"/>
              </a:rPr>
              <a:t> </a:t>
            </a:r>
            <a:r>
              <a:rPr lang="tr-TR" sz="1200" dirty="0" smtClean="0">
                <a:latin typeface="Times New Roman" pitchFamily="18" charset="0"/>
                <a:cs typeface="Times New Roman" pitchFamily="18" charset="0"/>
                <a:hlinkClick r:id="rId3" tooltip="İlgili maddeyi görmek için tıklayınız"/>
              </a:rPr>
              <a:t>114</a:t>
            </a:r>
            <a:r>
              <a:rPr lang="tr-TR" sz="1200" dirty="0" smtClean="0">
                <a:latin typeface="Times New Roman" pitchFamily="18" charset="0"/>
                <a:cs typeface="Times New Roman" pitchFamily="18" charset="0"/>
              </a:rPr>
              <a:t>/1-h,</a:t>
            </a:r>
            <a:r>
              <a:rPr lang="tr-TR" sz="1200" dirty="0" smtClean="0">
                <a:latin typeface="Times New Roman" pitchFamily="18" charset="0"/>
                <a:cs typeface="Times New Roman" pitchFamily="18" charset="0"/>
                <a:hlinkClick r:id="rId3" tooltip="İlgili maddeyi görmek için tıklayınız"/>
              </a:rPr>
              <a:t>2</a:t>
            </a:r>
            <a:r>
              <a:rPr lang="tr-TR" sz="1200" dirty="0" smtClean="0">
                <a:latin typeface="Times New Roman" pitchFamily="18" charset="0"/>
                <a:cs typeface="Times New Roman" pitchFamily="18" charset="0"/>
              </a:rPr>
              <a:t> maddesi delaletiyle </a:t>
            </a:r>
            <a:r>
              <a:rPr lang="tr-TR" sz="1200" dirty="0" err="1" smtClean="0">
                <a:latin typeface="Times New Roman" pitchFamily="18" charset="0"/>
                <a:cs typeface="Times New Roman" pitchFamily="18" charset="0"/>
              </a:rPr>
              <a:t>HMK'nun</a:t>
            </a:r>
            <a:r>
              <a:rPr lang="tr-TR" sz="1200" dirty="0" smtClean="0">
                <a:latin typeface="Times New Roman" pitchFamily="18" charset="0"/>
                <a:cs typeface="Times New Roman" pitchFamily="18" charset="0"/>
              </a:rPr>
              <a:t> </a:t>
            </a:r>
            <a:r>
              <a:rPr lang="tr-TR" sz="1200" dirty="0" smtClean="0">
                <a:latin typeface="Times New Roman" pitchFamily="18" charset="0"/>
                <a:cs typeface="Times New Roman" pitchFamily="18" charset="0"/>
                <a:hlinkClick r:id="rId3" tooltip="İlgili maddeyi görmek için tıklayınız"/>
              </a:rPr>
              <a:t>115</a:t>
            </a:r>
            <a:r>
              <a:rPr lang="tr-TR" sz="1200" dirty="0" smtClean="0">
                <a:latin typeface="Times New Roman" pitchFamily="18" charset="0"/>
                <a:cs typeface="Times New Roman" pitchFamily="18" charset="0"/>
              </a:rPr>
              <a:t>/2 maddesi gereğince dava şartı yokluğundan reddine...'' gerekçesiyle davanın dava şartı yokluğu sebebiyle reddine karar verilmiş, hükmün süresi içerisinde davacı vekilince temyiz edilmesi üzerine dairemizin 03/11/2016 tarih, 2016/9439 Esas, 2016/20193 Karar sayılı kararıyla mahkemece işin esasına girilerek bir karar verilmesi gerektiği gerekçesiyle bozulmasına karar verilmiştir. Mahkemece bozma ilamına uyulmuş ve ilk celsede bu kez de mahkemenin görevsiz olduğu anlaşılmakla dava şartı yokluğu sebebiyle davanın usulden reddine, hükmün kesinleşmesi ve talep halinde dosyanın ... Nöbetçi Asliye Hukuk Mahkemesi'ne gönderilmesine karar verilmiş, hüküm süresi içerisinde davacı vekilince temyiz edilmiştir.</a:t>
            </a:r>
          </a:p>
          <a:p>
            <a:pPr algn="just"/>
            <a:r>
              <a:rPr lang="tr-TR" sz="1200" dirty="0" smtClean="0">
                <a:latin typeface="Times New Roman" pitchFamily="18" charset="0"/>
                <a:cs typeface="Times New Roman" pitchFamily="18" charset="0"/>
              </a:rPr>
              <a:t>Dava tarihinde yürürlükte bulunan 6502 Sayılı </a:t>
            </a:r>
            <a:r>
              <a:rPr lang="tr-TR" sz="1200" b="1" dirty="0" smtClean="0">
                <a:latin typeface="Times New Roman" pitchFamily="18" charset="0"/>
                <a:cs typeface="Times New Roman" pitchFamily="18" charset="0"/>
              </a:rPr>
              <a:t>Tüketici</a:t>
            </a:r>
            <a:r>
              <a:rPr lang="tr-TR" sz="1200" dirty="0" smtClean="0">
                <a:latin typeface="Times New Roman" pitchFamily="18" charset="0"/>
                <a:cs typeface="Times New Roman" pitchFamily="18" charset="0"/>
              </a:rPr>
              <a:t>nin Korunması Hakkında Kanunun </a:t>
            </a:r>
            <a:r>
              <a:rPr lang="tr-TR" sz="1200" dirty="0" smtClean="0">
                <a:latin typeface="Times New Roman" pitchFamily="18" charset="0"/>
                <a:cs typeface="Times New Roman" pitchFamily="18" charset="0"/>
                <a:hlinkClick r:id="rId2" tooltip="İlgili maddeyi görmek için tıklayınız"/>
              </a:rPr>
              <a:t>3</a:t>
            </a:r>
            <a:r>
              <a:rPr lang="tr-TR" sz="1200" dirty="0" smtClean="0">
                <a:latin typeface="Times New Roman" pitchFamily="18" charset="0"/>
                <a:cs typeface="Times New Roman" pitchFamily="18" charset="0"/>
              </a:rPr>
              <a:t>. maddesine göre tüketici; ticari veya mesleki olmayan amaçlarla hareket eden gerçek veya tüzel kişiyi, </a:t>
            </a:r>
            <a:r>
              <a:rPr lang="tr-TR" sz="1200" b="1" dirty="0" smtClean="0">
                <a:latin typeface="Times New Roman" pitchFamily="18" charset="0"/>
                <a:cs typeface="Times New Roman" pitchFamily="18" charset="0"/>
              </a:rPr>
              <a:t>tüketici</a:t>
            </a:r>
            <a:r>
              <a:rPr lang="tr-TR" sz="1200" dirty="0" smtClean="0">
                <a:latin typeface="Times New Roman" pitchFamily="18" charset="0"/>
                <a:cs typeface="Times New Roman" pitchFamily="18" charset="0"/>
              </a:rPr>
              <a:t> işlemi;mal veya hizmet piyasalarında kamu tüzel kişileri de dâhil olmak üzere ticari veya mesleki amaçlarla hareket eden veya onun adına ya da hesabına hareket eden gerçek veya tüzel kişiler ile </a:t>
            </a:r>
            <a:r>
              <a:rPr lang="tr-TR" sz="1200" b="1" dirty="0" smtClean="0">
                <a:latin typeface="Times New Roman" pitchFamily="18" charset="0"/>
                <a:cs typeface="Times New Roman" pitchFamily="18" charset="0"/>
              </a:rPr>
              <a:t>tüketici</a:t>
            </a:r>
            <a:r>
              <a:rPr lang="tr-TR" sz="1200" dirty="0" smtClean="0">
                <a:latin typeface="Times New Roman" pitchFamily="18" charset="0"/>
                <a:cs typeface="Times New Roman" pitchFamily="18" charset="0"/>
              </a:rPr>
              <a:t>ler arasında kurulan, eser, taşıma, simsarlık, sigorta, vekâlet, bankacılık ve benzeri sözleşmeler de dâhil olmak üzere her türlü sözleşme ve hukuki işlemi ifade eder.</a:t>
            </a:r>
          </a:p>
          <a:p>
            <a:r>
              <a:rPr lang="tr-TR" sz="1200" dirty="0" smtClean="0">
                <a:latin typeface="Times New Roman" pitchFamily="18" charset="0"/>
                <a:cs typeface="Times New Roman" pitchFamily="18" charset="0"/>
              </a:rPr>
              <a:t>6502 Sayılı Kanun'un </a:t>
            </a:r>
            <a:r>
              <a:rPr lang="tr-TR" sz="1200" dirty="0" smtClean="0">
                <a:latin typeface="Times New Roman" pitchFamily="18" charset="0"/>
                <a:cs typeface="Times New Roman" pitchFamily="18" charset="0"/>
                <a:hlinkClick r:id="rId2" tooltip="İlgili maddeyi görmek için tıklayınız"/>
              </a:rPr>
              <a:t>73</a:t>
            </a:r>
            <a:r>
              <a:rPr lang="tr-TR" sz="1200" dirty="0" smtClean="0">
                <a:latin typeface="Times New Roman" pitchFamily="18" charset="0"/>
                <a:cs typeface="Times New Roman" pitchFamily="18" charset="0"/>
              </a:rPr>
              <a:t>. maddesi bu kanunun uygulanması ile ilgili her türlü ihtilafa </a:t>
            </a:r>
            <a:r>
              <a:rPr lang="tr-TR" sz="1200" b="1" dirty="0" smtClean="0">
                <a:latin typeface="Times New Roman" pitchFamily="18" charset="0"/>
                <a:cs typeface="Times New Roman" pitchFamily="18" charset="0"/>
              </a:rPr>
              <a:t>tüketici</a:t>
            </a:r>
            <a:r>
              <a:rPr lang="tr-TR" sz="1200" dirty="0" smtClean="0">
                <a:latin typeface="Times New Roman" pitchFamily="18" charset="0"/>
                <a:cs typeface="Times New Roman" pitchFamily="18" charset="0"/>
              </a:rPr>
              <a:t> mahkemelerinde bakılacağını öngörmüştür.</a:t>
            </a:r>
          </a:p>
          <a:p>
            <a:pPr algn="just"/>
            <a:r>
              <a:rPr lang="tr-TR" sz="1200" dirty="0" smtClean="0">
                <a:latin typeface="Times New Roman" pitchFamily="18" charset="0"/>
                <a:cs typeface="Times New Roman" pitchFamily="18" charset="0"/>
              </a:rPr>
              <a:t>Bir hukuki işlemin sadece 6502 Sayılı yasada düzenlenmiş olması tek başına o işlemden kaynaklanan uyuşmazlığı tüketici mahkemesinde görülmesini gerektirmez. Bir hukuki işlemin 6502 Sayılı yasa kapsamında kaldığının kabul edilmesi için taraflardan birinin tüketici olması gerekir. Eldeki davada davacı, haksız azledildiğini ileri sürerek vekalet ücretinin tahsili amacıyla eldeki davayı açmıştır. Somut uyuşmazlıkta davacının vermiş olduğu hizmet mesleki ve ticari amaçlı olup, davalı ise </a:t>
            </a:r>
            <a:r>
              <a:rPr lang="tr-TR" sz="1200" b="1" dirty="0" smtClean="0">
                <a:latin typeface="Times New Roman" pitchFamily="18" charset="0"/>
                <a:cs typeface="Times New Roman" pitchFamily="18" charset="0"/>
              </a:rPr>
              <a:t>tüketici</a:t>
            </a:r>
            <a:r>
              <a:rPr lang="tr-TR" sz="1200" dirty="0" smtClean="0">
                <a:latin typeface="Times New Roman" pitchFamily="18" charset="0"/>
                <a:cs typeface="Times New Roman" pitchFamily="18" charset="0"/>
              </a:rPr>
              <a:t> vasfındadır. Bu durumda taraflar arasındaki uyuşmazlık </a:t>
            </a:r>
            <a:r>
              <a:rPr lang="tr-TR" sz="1200" b="1" dirty="0" smtClean="0">
                <a:latin typeface="Times New Roman" pitchFamily="18" charset="0"/>
                <a:cs typeface="Times New Roman" pitchFamily="18" charset="0"/>
              </a:rPr>
              <a:t>Tüketici</a:t>
            </a:r>
            <a:r>
              <a:rPr lang="tr-TR" sz="1200" dirty="0" smtClean="0">
                <a:latin typeface="Times New Roman" pitchFamily="18" charset="0"/>
                <a:cs typeface="Times New Roman" pitchFamily="18" charset="0"/>
              </a:rPr>
              <a:t>nin Korunması Hakkındaki Kanun kapsamında kalmakta olup, davaya bakmaya </a:t>
            </a:r>
            <a:r>
              <a:rPr lang="tr-TR" sz="1200" b="1" dirty="0" smtClean="0">
                <a:latin typeface="Times New Roman" pitchFamily="18" charset="0"/>
                <a:cs typeface="Times New Roman" pitchFamily="18" charset="0"/>
              </a:rPr>
              <a:t>Tüketici</a:t>
            </a:r>
            <a:r>
              <a:rPr lang="tr-TR" sz="1200" dirty="0" smtClean="0">
                <a:latin typeface="Times New Roman" pitchFamily="18" charset="0"/>
                <a:cs typeface="Times New Roman" pitchFamily="18" charset="0"/>
              </a:rPr>
              <a:t> Mahkemesi görevlidir. Görevle ilgili düzenlemeler kamu düzenine dair olup taraflar ileri sürmese dahi yargılamanın her aşamasında resen gözetilir. Görevle ilgili hususlarda kazanılmış hak söz konusu olmaz. Hal böyle olunca; mahkemece, davanın esasına girilerek hasıl olacak sonuca göre karar verilmesi gerekirken, yanılgılı değerlendirme ile yazılı şekilde görevsizlik kararı verilmesi usul ve yasaya aykırı olup, bozmayı gerektirir.</a:t>
            </a:r>
            <a:endParaRPr lang="tr-TR" sz="12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6"/>
            <a:ext cx="8643966" cy="5816977"/>
          </a:xfrm>
          <a:prstGeom prst="rect">
            <a:avLst/>
          </a:prstGeom>
        </p:spPr>
        <p:txBody>
          <a:bodyPr wrap="square">
            <a:spAutoFit/>
          </a:bodyPr>
          <a:lstStyle/>
          <a:p>
            <a:r>
              <a:rPr lang="tr-TR" sz="1200" b="1" dirty="0" smtClean="0">
                <a:latin typeface="Times New Roman" pitchFamily="18" charset="0"/>
                <a:cs typeface="Times New Roman" pitchFamily="18" charset="0"/>
              </a:rPr>
              <a:t>YARGITAY 13. HUKUK DAİRESİ E. 2016/4828 K. 2017/9537 T. 16.10.2017</a:t>
            </a:r>
          </a:p>
          <a:p>
            <a:pPr algn="just"/>
            <a:r>
              <a:rPr lang="tr-TR" sz="1200" b="1" dirty="0" smtClean="0">
                <a:latin typeface="Times New Roman" pitchFamily="18" charset="0"/>
                <a:cs typeface="Times New Roman" pitchFamily="18" charset="0"/>
              </a:rPr>
              <a:t>DAVA : </a:t>
            </a:r>
            <a:r>
              <a:rPr lang="tr-TR" sz="1200" dirty="0" smtClean="0">
                <a:latin typeface="Times New Roman" pitchFamily="18" charset="0"/>
                <a:cs typeface="Times New Roman" pitchFamily="18" charset="0"/>
              </a:rPr>
              <a:t>Taraflar arasındaki tazminat davasının yapılan yargılaması sonunda ilamda yazılı nedenlerden dolayı davanın reddine yönelik olarak verilen hükmün süresi içinde davalı avukatınca temyiz edilmesi üzerine dosya incelendi gereği konuşulup düşünüldü.</a:t>
            </a:r>
          </a:p>
          <a:p>
            <a:pPr algn="just"/>
            <a:r>
              <a:rPr lang="tr-TR" sz="1200" b="1" dirty="0" smtClean="0">
                <a:latin typeface="Times New Roman" pitchFamily="18" charset="0"/>
                <a:cs typeface="Times New Roman" pitchFamily="18" charset="0"/>
              </a:rPr>
              <a:t>KARAR : </a:t>
            </a:r>
            <a:r>
              <a:rPr lang="tr-TR" sz="1200" dirty="0" smtClean="0">
                <a:latin typeface="Times New Roman" pitchFamily="18" charset="0"/>
                <a:cs typeface="Times New Roman" pitchFamily="18" charset="0"/>
              </a:rPr>
              <a:t>Davacı, davalı ile 12.02.2011 tarihinde davalı tarafından inşa edilen ... ... kapsamında 5. kat 85 ve 86 numaralı daireler için satış sözleşmesi imzaladığını, dairelerin tapu tesliminin yapıldığını, daireleri inşa aşamasında davalı tarafından çizilen ve taahhüt edilen projesine göre beğenerek teslim aldığını, bilahare davalı tarafından ilk proje ve tanıtım film ve broşürlerinde yer almayan binanın ortak alanı olarak özgülenen tenis kortu yerine 9 katlı bir binanın inşasına başladığını, tarafından tek blok olarak projelendirilen binadan 2 adet daire almış iken halihazırda aynı yerde 2 adet bina yükseldiğini, bu 2. binanın 9 katlı olması sebebiyle projenin en temel ayırıcı özelliği olan deniz manzarasının kapanması anlamına geldiğini, bu yüzden daire fiyatlarında mevcut yeni inşaat sebebiyle değer kaybı meydana gelmesinin kaçınılmaz olduğunu, davalı firma ile </a:t>
            </a:r>
            <a:r>
              <a:rPr lang="tr-TR" sz="1200" dirty="0" err="1" smtClean="0">
                <a:latin typeface="Times New Roman" pitchFamily="18" charset="0"/>
                <a:cs typeface="Times New Roman" pitchFamily="18" charset="0"/>
              </a:rPr>
              <a:t>şifai</a:t>
            </a:r>
            <a:r>
              <a:rPr lang="tr-TR" sz="1200" dirty="0" smtClean="0">
                <a:latin typeface="Times New Roman" pitchFamily="18" charset="0"/>
                <a:cs typeface="Times New Roman" pitchFamily="18" charset="0"/>
              </a:rPr>
              <a:t> görüşmelerin netice vermemesi üzerine ihtarnameyle sözleşmeye aykırılıkların giderilmesini talep ettiğini, davalı firmanın cevabi ihtarnamesi ile bu taleplerinin reddedildiğini belirterek, fazlaya dair talep ve dava hakları saklı kalmak kaydı ile şimdilik 1.000,00-TL ayıptan kaynaklanan değer kaybına dair tazminatın davalıdan tahsilini istemiştir.</a:t>
            </a:r>
          </a:p>
          <a:p>
            <a:r>
              <a:rPr lang="tr-TR" sz="1200" dirty="0" smtClean="0">
                <a:latin typeface="Times New Roman" pitchFamily="18" charset="0"/>
                <a:cs typeface="Times New Roman" pitchFamily="18" charset="0"/>
              </a:rPr>
              <a:t>Davalı, davanın reddini istemiştir.</a:t>
            </a:r>
          </a:p>
          <a:p>
            <a:r>
              <a:rPr lang="tr-TR" sz="1200" dirty="0" smtClean="0">
                <a:latin typeface="Times New Roman" pitchFamily="18" charset="0"/>
                <a:cs typeface="Times New Roman" pitchFamily="18" charset="0"/>
              </a:rPr>
              <a:t>Mahkemece, mahkemenin görevsizliğine, görevli mahkemenin ... Tüketici Mahkemesi olduğuna karar verilmiş; hüküm, davalı tarafından temyiz edilmiştir.</a:t>
            </a:r>
          </a:p>
          <a:p>
            <a:pPr algn="just"/>
            <a:r>
              <a:rPr lang="tr-TR" sz="1200" dirty="0" smtClean="0">
                <a:latin typeface="Times New Roman" pitchFamily="18" charset="0"/>
                <a:cs typeface="Times New Roman" pitchFamily="18" charset="0"/>
              </a:rPr>
              <a:t>6502 Sayılı Tüketicinin Korunması Hakkında Kanunun Amaç başlıklı 1. maddesinde Kanun'un amacı açıklandıktan sonra kapsam başlıklı 2. maddesinde "Bu kanun, her türlü </a:t>
            </a:r>
            <a:r>
              <a:rPr lang="tr-TR" sz="1200" b="1" dirty="0" smtClean="0">
                <a:latin typeface="Times New Roman" pitchFamily="18" charset="0"/>
                <a:cs typeface="Times New Roman" pitchFamily="18" charset="0"/>
              </a:rPr>
              <a:t>tüketici işlemi</a:t>
            </a:r>
            <a:r>
              <a:rPr lang="tr-TR" sz="1200" dirty="0" smtClean="0">
                <a:latin typeface="Times New Roman" pitchFamily="18" charset="0"/>
                <a:cs typeface="Times New Roman" pitchFamily="18" charset="0"/>
              </a:rPr>
              <a:t> ile tüketiciye yönelik uygulamaları kapsar" hükmüne yer verilmiştir. Kanun'un 3. maddesinde mal; alışverişe konu olan taşınır eşyayı, konut ve tatil amaçlı taşınmaz malları ve elektronik ortamda kullanılmak üzere hazırlanan yazılım, ses, görüntü ve benzeri gayri maddi malları, hizmet; bir ücret veya menfaat karşılığında yapılan mal sağlama dışındaki her türlü faaliyeti ifade eder. Satıcı; kamu tüzel kişileri de dahil olmak üzere ticari veya mesleki faaliyetleri kapsamında tüketiciye mal sunan gerçek veya tüzel kişileri kapsar. Tüketici ise bir mal veya hizmeti ticari veya mesleki olmayan amaçlarla edinen, kullanan veya yararlanan gerçek ya da tüzel kişiyi ifade eder şeklinde tanımlanmıştır.</a:t>
            </a:r>
          </a:p>
          <a:p>
            <a:pPr algn="just"/>
            <a:endParaRPr lang="tr-TR" sz="1200" dirty="0" smtClean="0">
              <a:latin typeface="Times New Roman" pitchFamily="18" charset="0"/>
              <a:cs typeface="Times New Roman" pitchFamily="18" charset="0"/>
            </a:endParaRPr>
          </a:p>
          <a:p>
            <a:pPr algn="just"/>
            <a:r>
              <a:rPr lang="tr-TR" sz="1200" dirty="0" smtClean="0">
                <a:latin typeface="Times New Roman" pitchFamily="18" charset="0"/>
                <a:cs typeface="Times New Roman" pitchFamily="18" charset="0"/>
              </a:rPr>
              <a:t>Bir hukuki işlemin 6502 Sayılı yasa kapsamında kaldığının kabul edilmesi için Kanun'un amacı içerisinde yukarda tanımları verilen taraflar arasında mal ve hizmet satışına dair bir hukuki işlemin olması gerekir. Somut uyuşmazlıkta, davacı ile davalı arasında imzalanan sözleşmelerin 3. maddesinde taşınmazların apart otel olacağının belirtildiği, taşınmazların ticari amaçla kullanılacağı, konut amacıyla alınmadığı anlaşılmaktadır. Bu durumda davacı, Kanun'un 3. maddesinde belirtilen “tüketici” tanımına girmemektedir. Tarafların bu davada birbirlerine karşı olan konumları, uyuşmazlığın hukuki niteliği gözetildiğinde taraflar arasındaki ihtilafın 6502 Sayılı yasa kapsamında bulunmadığı anlaşılmaktadır. Davaya bakmaya genel mahkemeler görevlidir. Öyle ise mahkemece işin esası incelenerek sonuca uygun bir karar verilmesi gerekirken, aksine düşüncelerle yazılı şekilde görevsizlik kararı verilmiş olması usul ve yasaya aykırı olup bozmayı gerektirir.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44" y="428604"/>
            <a:ext cx="8715436" cy="4524315"/>
          </a:xfrm>
          <a:prstGeom prst="rect">
            <a:avLst/>
          </a:prstGeom>
        </p:spPr>
        <p:txBody>
          <a:bodyPr wrap="square">
            <a:spAutoFit/>
          </a:bodyPr>
          <a:lstStyle/>
          <a:p>
            <a:pPr algn="just"/>
            <a:r>
              <a:rPr lang="tr-TR" sz="1200" b="1" dirty="0" smtClean="0">
                <a:latin typeface="Times New Roman" pitchFamily="18" charset="0"/>
                <a:cs typeface="Times New Roman" pitchFamily="18" charset="0"/>
              </a:rPr>
              <a:t>YARGITAY 13. HUKUK DAİRESİ E. 2015/20473 K. 2017/9129 T. 4.10.2017</a:t>
            </a:r>
          </a:p>
          <a:p>
            <a:pPr algn="just"/>
            <a:r>
              <a:rPr lang="tr-TR" sz="1200" b="1" dirty="0" smtClean="0">
                <a:latin typeface="Times New Roman" pitchFamily="18" charset="0"/>
                <a:cs typeface="Times New Roman" pitchFamily="18" charset="0"/>
              </a:rPr>
              <a:t>DAVA : </a:t>
            </a:r>
            <a:r>
              <a:rPr lang="tr-TR" sz="1200" dirty="0" smtClean="0">
                <a:latin typeface="Times New Roman" pitchFamily="18" charset="0"/>
                <a:cs typeface="Times New Roman" pitchFamily="18" charset="0"/>
              </a:rPr>
              <a:t>Taraflar arasındaki itirazın iptali davasının yapılan yargılaması sonunda ilamda yazılı nedenlerden dolayı davanın kabulüne yönelik olarak verilen hükmün süresi içinde davalı tarafından temyiz edilmesi üzerine dosya incelendi gereği konuşulup düşünüldü.</a:t>
            </a:r>
          </a:p>
          <a:p>
            <a:pPr algn="just"/>
            <a:r>
              <a:rPr lang="tr-TR" sz="1200" b="1" dirty="0" smtClean="0">
                <a:latin typeface="Times New Roman" pitchFamily="18" charset="0"/>
                <a:cs typeface="Times New Roman" pitchFamily="18" charset="0"/>
              </a:rPr>
              <a:t>KARAR : </a:t>
            </a:r>
            <a:r>
              <a:rPr lang="tr-TR" sz="1200" dirty="0" smtClean="0">
                <a:latin typeface="Times New Roman" pitchFamily="18" charset="0"/>
                <a:cs typeface="Times New Roman" pitchFamily="18" charset="0"/>
              </a:rPr>
              <a:t>Davacı, davalı tarafından verilen 02.08.2010 tarihli vekaletname uyarınca bir kısım dosyayı takip ettiğini, 17.6.2014 tarihinde haksız olarak azledildiğini, Avukatlık Kanunu'nun 164/4 maddesi gereği tarifeye göre ödenmesi gereken 7.325,00TL ücretin ödenmediğini ileri sürerek; alacağın tahsili amacıyla başlatılan takibe vaki itirazın iptaline ve % 20 tazminata hükmedilmesine karar verilmesini istemiştir.</a:t>
            </a:r>
          </a:p>
          <a:p>
            <a:pPr algn="just"/>
            <a:r>
              <a:rPr lang="tr-TR" sz="1200" dirty="0" smtClean="0">
                <a:latin typeface="Times New Roman" pitchFamily="18" charset="0"/>
                <a:cs typeface="Times New Roman" pitchFamily="18" charset="0"/>
              </a:rPr>
              <a:t>Davalı, davanın reddini istemiştir.</a:t>
            </a:r>
          </a:p>
          <a:p>
            <a:pPr algn="just"/>
            <a:r>
              <a:rPr lang="tr-TR" sz="1200" dirty="0" smtClean="0">
                <a:latin typeface="Times New Roman" pitchFamily="18" charset="0"/>
                <a:cs typeface="Times New Roman" pitchFamily="18" charset="0"/>
              </a:rPr>
              <a:t>Mahkemece, davanın kabulüne karar verilmiş; hüküm, davalı tarafından temyiz edilmiştir.</a:t>
            </a:r>
          </a:p>
          <a:p>
            <a:pPr algn="just"/>
            <a:r>
              <a:rPr lang="tr-TR" sz="1200" dirty="0" smtClean="0">
                <a:latin typeface="Times New Roman" pitchFamily="18" charset="0"/>
                <a:cs typeface="Times New Roman" pitchFamily="18" charset="0"/>
              </a:rPr>
              <a:t>1-)6502 Sayılı Tüketicinin Korunması Hakkında Kanunun </a:t>
            </a:r>
            <a:r>
              <a:rPr lang="tr-TR" sz="1200" dirty="0" smtClean="0">
                <a:latin typeface="Times New Roman" pitchFamily="18" charset="0"/>
                <a:cs typeface="Times New Roman" pitchFamily="18" charset="0"/>
                <a:hlinkClick r:id="rId2" tooltip="İlgili maddeyi görmek için tıklayınız"/>
              </a:rPr>
              <a:t>3</a:t>
            </a:r>
            <a:r>
              <a:rPr lang="tr-TR" sz="1200" dirty="0" smtClean="0">
                <a:latin typeface="Times New Roman" pitchFamily="18" charset="0"/>
                <a:cs typeface="Times New Roman" pitchFamily="18" charset="0"/>
              </a:rPr>
              <a:t>. maddesine göre tüketici; ticari veya mesleki olmayan amaçlarla hareket eden gerçek veya tüzel kişiyi, tüketici işlemi;mal veya hizmet piyasalarında kamu tüzel kişileri de dâhil olmak üzere ticari veya mesleki amaçlarla hareket eden veya onun adına ya da hesabına hareket eden gerçek veya tüzel kişiler ile tüketiciler arasında kurulan, eser, taşıma, simsarlık, sigorta, vekâlet, bankacılık ve benzeri sözleşmeler de dâhil olmak üzere her türlü sözleşme ve hukuki işlemi ifade eder.</a:t>
            </a:r>
          </a:p>
          <a:p>
            <a:pPr algn="just"/>
            <a:r>
              <a:rPr lang="tr-TR" sz="1200" dirty="0" smtClean="0">
                <a:latin typeface="Times New Roman" pitchFamily="18" charset="0"/>
                <a:cs typeface="Times New Roman" pitchFamily="18" charset="0"/>
              </a:rPr>
              <a:t>6502 Sayılı Kanun'un </a:t>
            </a:r>
            <a:r>
              <a:rPr lang="tr-TR" sz="1200" dirty="0" smtClean="0">
                <a:latin typeface="Times New Roman" pitchFamily="18" charset="0"/>
                <a:cs typeface="Times New Roman" pitchFamily="18" charset="0"/>
                <a:hlinkClick r:id="rId2" tooltip="İlgili maddeyi görmek için tıklayınız"/>
              </a:rPr>
              <a:t>73</a:t>
            </a:r>
            <a:r>
              <a:rPr lang="tr-TR" sz="1200" dirty="0" smtClean="0">
                <a:latin typeface="Times New Roman" pitchFamily="18" charset="0"/>
                <a:cs typeface="Times New Roman" pitchFamily="18" charset="0"/>
              </a:rPr>
              <a:t>. maddesi bu kanunun uygulanması ile ilgili her türlü ihtilafa tüketici mahkemelerinde bakılacağını öngörmüştür. Görevsiz konusu kamu düzenine dair olup, taraflarca ileri sürülmesi bile mahkemece </a:t>
            </a:r>
            <a:r>
              <a:rPr lang="tr-TR" sz="1200" dirty="0" err="1" smtClean="0">
                <a:latin typeface="Times New Roman" pitchFamily="18" charset="0"/>
                <a:cs typeface="Times New Roman" pitchFamily="18" charset="0"/>
              </a:rPr>
              <a:t>re'sen</a:t>
            </a:r>
            <a:r>
              <a:rPr lang="tr-TR" sz="1200" dirty="0" smtClean="0">
                <a:latin typeface="Times New Roman" pitchFamily="18" charset="0"/>
                <a:cs typeface="Times New Roman" pitchFamily="18" charset="0"/>
              </a:rPr>
              <a:t> nazara alınması zorunludur.</a:t>
            </a:r>
          </a:p>
          <a:p>
            <a:pPr algn="just"/>
            <a:r>
              <a:rPr lang="tr-TR" sz="1200" dirty="0" smtClean="0">
                <a:latin typeface="Times New Roman" pitchFamily="18" charset="0"/>
                <a:cs typeface="Times New Roman" pitchFamily="18" charset="0"/>
              </a:rPr>
              <a:t>Bir hukuki işlemin sadece 6502 Sayılı yasada düzenlenmiş olması tek başına o işlemden kaynaklanan uyuşmazlığı tüketici mahkemesinde görülmesini gerektirmez. Bir hukuki işlemin 6502 Sayılı yasa kapsamında kaldığının kabul edilmesi için taraflardan birinin tüketici olması gerekir. Somut olayda davalı Kadastro Mahkemesinde görülen iki adet taşınmazın beyanlar hanesinde yer alan şerhin değiştirilerek kendi hissesi oranında tapuya kayıt ve tescili, mirasçılık belgesi alınması ve aleyhinde açılan takibin iptalinin sağlanması sebebiyle davacı avukata vekaletname vermiştir. Davalı bu hukuki işlem içerisinde tüketici konumunda olduğundan, taraflar arasındaki hukuki ilişkinin </a:t>
            </a:r>
            <a:r>
              <a:rPr lang="tr-TR" sz="1200" b="1" dirty="0" smtClean="0">
                <a:latin typeface="Times New Roman" pitchFamily="18" charset="0"/>
                <a:cs typeface="Times New Roman" pitchFamily="18" charset="0"/>
              </a:rPr>
              <a:t>tüketici işlemi</a:t>
            </a:r>
            <a:r>
              <a:rPr lang="tr-TR" sz="1200" dirty="0" smtClean="0">
                <a:latin typeface="Times New Roman" pitchFamily="18" charset="0"/>
                <a:cs typeface="Times New Roman" pitchFamily="18" charset="0"/>
              </a:rPr>
              <a:t> olduğunun kabulü gerekir. İş bu davanın da 6502 Sayılı Kanun'un yürürlüğe girmesinden sonra açıldığı anlaşılmaktadır. O halde, uyuşmazlık Tüketicinin Korunması Hakkındaki Kanun kapsamında kaldığına göre davaya bakmaya Tüketici Mahkemesi görevlidir. Bu durumda mahkemece, tüketici mahkemesi sıfatıyla davaya bakılması gerekirken genel mahkeme sıfatıyla karar verilmesi usul ve yasaya aykırı olup, bozmayı gerektirir.</a:t>
            </a:r>
            <a:endParaRPr lang="tr-TR" sz="12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rot="10800000" flipV="1">
            <a:off x="642910" y="1032274"/>
            <a:ext cx="8286808" cy="5262979"/>
          </a:xfrm>
          <a:prstGeom prst="rect">
            <a:avLst/>
          </a:prstGeom>
        </p:spPr>
        <p:txBody>
          <a:bodyPr wrap="square">
            <a:spAutoFit/>
          </a:bodyPr>
          <a:lstStyle/>
          <a:p>
            <a:pPr algn="just"/>
            <a:r>
              <a:rPr lang="tr-TR" sz="1200" b="1" dirty="0" smtClean="0">
                <a:latin typeface="Times New Roman" pitchFamily="18" charset="0"/>
                <a:cs typeface="Times New Roman" pitchFamily="18" charset="0"/>
              </a:rPr>
              <a:t>YARGITAY 13. HUKUK DAİRESİ E. 2016/2030 K. 2017/8943 T. 3.10.2017,</a:t>
            </a:r>
          </a:p>
          <a:p>
            <a:pPr algn="just"/>
            <a:r>
              <a:rPr lang="tr-TR" sz="1200" b="1" dirty="0" smtClean="0">
                <a:latin typeface="Times New Roman" pitchFamily="18" charset="0"/>
                <a:cs typeface="Times New Roman" pitchFamily="18" charset="0"/>
              </a:rPr>
              <a:t>DAVA : </a:t>
            </a:r>
            <a:r>
              <a:rPr lang="tr-TR" sz="1200" dirty="0" smtClean="0">
                <a:latin typeface="Times New Roman" pitchFamily="18" charset="0"/>
                <a:cs typeface="Times New Roman" pitchFamily="18" charset="0"/>
              </a:rPr>
              <a:t>Taraflar arasındaki itirazın iptali davasının yapılan yargılaması sonunda ilamda yazılı nedenlerden dolayı mahkemenin görevsizliği sebebiyle reddine yönelik olarak verilen hükmün süresi içinde davalı tarafından temyiz edilmesi üzerine dosya incelendi gereği konuşulup düşünüldü.</a:t>
            </a:r>
          </a:p>
          <a:p>
            <a:pPr algn="just"/>
            <a:r>
              <a:rPr lang="tr-TR" sz="1200" b="1" dirty="0" smtClean="0">
                <a:latin typeface="Times New Roman" pitchFamily="18" charset="0"/>
                <a:cs typeface="Times New Roman" pitchFamily="18" charset="0"/>
              </a:rPr>
              <a:t>KARAR : </a:t>
            </a:r>
            <a:r>
              <a:rPr lang="tr-TR" sz="1200" dirty="0" smtClean="0">
                <a:latin typeface="Times New Roman" pitchFamily="18" charset="0"/>
                <a:cs typeface="Times New Roman" pitchFamily="18" charset="0"/>
              </a:rPr>
              <a:t>Davacı, davalı avukata .... Sulh Hukuk Mahkemesi'nin 2013/114 D.İş sayılı dosyası ile açmış olduğu ihtiyati haciz başvurusunun teminatı olarak 195.000,00 TL ödediğini, davalı avukatın kendisi adına mahkeme veznesine yatırmış olduğu 195.000,00 TL'yi 30.10.2013 tarihinde iade aldığını, ancak aradan geçen sürede bu parayı iade etmediğini, bunun üzere davalı aleyhine Anadolu 9. İcra Müdürlüğü'nün 2015/1717 esas sayılı dosyasıyla takip başlattığını, borçlu davalı mahkeme veznesine yatırılan teminatın kendi parası olduğunu iddiasıyla takibe itiraz ederek takibi durduğunu bu sebeple İtirazın iptali ile davalı aleyhine alacağın %20'sinden az olmamak üzere icra inkar tazminatına hükmedilmesine karar verilmesini istemiştir.</a:t>
            </a:r>
          </a:p>
          <a:p>
            <a:pPr algn="just"/>
            <a:r>
              <a:rPr lang="tr-TR" sz="1200" dirty="0" smtClean="0">
                <a:latin typeface="Times New Roman" pitchFamily="18" charset="0"/>
                <a:cs typeface="Times New Roman" pitchFamily="18" charset="0"/>
              </a:rPr>
              <a:t>Davalı, davanın reddini istemiştir.</a:t>
            </a:r>
          </a:p>
          <a:p>
            <a:pPr algn="just"/>
            <a:r>
              <a:rPr lang="tr-TR" sz="1200" dirty="0" smtClean="0">
                <a:latin typeface="Times New Roman" pitchFamily="18" charset="0"/>
                <a:cs typeface="Times New Roman" pitchFamily="18" charset="0"/>
              </a:rPr>
              <a:t>Mahkemece, görevsizlik kararı verilmiş; hüküm, davalı tarafından temyiz edilmiştir.</a:t>
            </a:r>
          </a:p>
          <a:p>
            <a:pPr algn="just"/>
            <a:r>
              <a:rPr lang="tr-TR" sz="1200" dirty="0" smtClean="0">
                <a:latin typeface="Times New Roman" pitchFamily="18" charset="0"/>
                <a:cs typeface="Times New Roman" pitchFamily="18" charset="0"/>
              </a:rPr>
              <a:t>6502 Sayılı Tüketicinin Korunması Hakkında Kanunun </a:t>
            </a:r>
            <a:r>
              <a:rPr lang="tr-TR" sz="1200" dirty="0" smtClean="0">
                <a:latin typeface="Times New Roman" pitchFamily="18" charset="0"/>
                <a:cs typeface="Times New Roman" pitchFamily="18" charset="0"/>
                <a:hlinkClick r:id="rId2" tooltip="İlgili maddeyi görmek için tıklayınız"/>
              </a:rPr>
              <a:t>3</a:t>
            </a:r>
            <a:r>
              <a:rPr lang="tr-TR" sz="1200" dirty="0" smtClean="0">
                <a:latin typeface="Times New Roman" pitchFamily="18" charset="0"/>
                <a:cs typeface="Times New Roman" pitchFamily="18" charset="0"/>
              </a:rPr>
              <a:t>.maddesine göre tüketici; ticari veya mesleki olmayan amaçlarla hareket eden gerçek veya tüzel kişiyi, tüketici işlemi; mal veya hizmet piyasalarında kamu tüzel kişileri de dâhil olmak üzere ticari veya mesleki amaçlarla hareket eden veya onun adına ya da hesabına hareket eden gerçek veya tüzel kişiler ile tüketiciler arasında kurulan, eser, taşıma, simsarlık, sigorta, vekâlet, bankacılık ve benzeri sözleşmeler de dâhil olmak üzere her türlü sözleşme ve hukuki işlemi ifade eder.</a:t>
            </a:r>
          </a:p>
          <a:p>
            <a:pPr algn="just"/>
            <a:r>
              <a:rPr lang="tr-TR" sz="1200" dirty="0" smtClean="0">
                <a:latin typeface="Times New Roman" pitchFamily="18" charset="0"/>
                <a:cs typeface="Times New Roman" pitchFamily="18" charset="0"/>
              </a:rPr>
              <a:t>6502 Sayılı Kanun'un </a:t>
            </a:r>
            <a:r>
              <a:rPr lang="tr-TR" sz="1200" dirty="0" smtClean="0">
                <a:latin typeface="Times New Roman" pitchFamily="18" charset="0"/>
                <a:cs typeface="Times New Roman" pitchFamily="18" charset="0"/>
                <a:hlinkClick r:id="rId2" tooltip="İlgili maddeyi görmek için tıklayınız"/>
              </a:rPr>
              <a:t>73</a:t>
            </a:r>
            <a:r>
              <a:rPr lang="tr-TR" sz="1200" dirty="0" smtClean="0">
                <a:latin typeface="Times New Roman" pitchFamily="18" charset="0"/>
                <a:cs typeface="Times New Roman" pitchFamily="18" charset="0"/>
              </a:rPr>
              <a:t>. maddesi bu kanunun uygulanması ile ilgili her türlü ihtilafa tüketici mahkemelerinde bakılacağını öngörmüştür. Bir hukuki işlemin sadece 6502 Sayılı yasada düzenlenmiş olması tek başına o İşlemden kaynaklanan uyuşmazlığı tüketici mahkemesinde görülmesini gerektirmez. Bir hukuki işlemin 6502 Sayılı yasa kapsamında kaldığının kabul edilmesi için taraflardan birinin tüketici olması gerekir.</a:t>
            </a:r>
          </a:p>
          <a:p>
            <a:pPr algn="just"/>
            <a:r>
              <a:rPr lang="tr-TR" sz="1200" dirty="0" smtClean="0">
                <a:latin typeface="Times New Roman" pitchFamily="18" charset="0"/>
                <a:cs typeface="Times New Roman" pitchFamily="18" charset="0"/>
              </a:rPr>
              <a:t>Davacı 6502 Sayılı yasada tanımlanan tüketici sıfatını taşımamaktadır. Vekalet sözleşmesinden kaynaklanan uyuşmazlıkların 6502 Sayılı yasa kapsamında olması için mutlak surette taraflardan en az birisinin tüketici vasfını taşıması gerekir..</a:t>
            </a:r>
          </a:p>
          <a:p>
            <a:pPr algn="just"/>
            <a:r>
              <a:rPr lang="tr-TR" sz="1200" dirty="0" smtClean="0">
                <a:latin typeface="Times New Roman" pitchFamily="18" charset="0"/>
                <a:cs typeface="Times New Roman" pitchFamily="18" charset="0"/>
              </a:rPr>
              <a:t>Somut uyuşmazlıkta taraflar arasındaki vekalet ilişkisinde davacının ticari amaçla hareket ettiği, taraflar arasındaki hukuki ilişkinin </a:t>
            </a:r>
            <a:r>
              <a:rPr lang="tr-TR" sz="1200" b="1" dirty="0" smtClean="0">
                <a:latin typeface="Times New Roman" pitchFamily="18" charset="0"/>
                <a:cs typeface="Times New Roman" pitchFamily="18" charset="0"/>
              </a:rPr>
              <a:t>tüketici işlemi</a:t>
            </a:r>
            <a:r>
              <a:rPr lang="tr-TR" sz="1200" dirty="0" smtClean="0">
                <a:latin typeface="Times New Roman" pitchFamily="18" charset="0"/>
                <a:cs typeface="Times New Roman" pitchFamily="18" charset="0"/>
              </a:rPr>
              <a:t> olmadığının kabulü gerekir. Bu itibarla uyuşmazlığın Tüketicinin Korunması Hakkındaki Kanun kapsamında kalmadığına göre davaya bakmaya genel mahkemeler görevlidir. Mahkemenin işin esasına girerek hasıl olacak sonuca uygun karar vermesi gerekirken değinilen bu yönü göz ardı ederek yazılı şekilde hüküm tesisi usul ve yasaya aykırı olup bozmayı gerektirir.</a:t>
            </a:r>
            <a:endParaRPr lang="tr-TR" sz="12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71538" y="1214422"/>
            <a:ext cx="7572428" cy="3693319"/>
          </a:xfrm>
          <a:prstGeom prst="rect">
            <a:avLst/>
          </a:prstGeom>
        </p:spPr>
        <p:txBody>
          <a:bodyPr wrap="square">
            <a:spAutoFit/>
          </a:bodyPr>
          <a:lstStyle/>
          <a:p>
            <a:pPr algn="just"/>
            <a:r>
              <a:rPr lang="tr-TR" b="1" dirty="0" smtClean="0">
                <a:latin typeface="Times New Roman" pitchFamily="18" charset="0"/>
                <a:cs typeface="Times New Roman" pitchFamily="18" charset="0"/>
              </a:rPr>
              <a:t>Y. 13. HD., </a:t>
            </a:r>
          </a:p>
          <a:p>
            <a:pPr algn="just"/>
            <a:r>
              <a:rPr lang="tr-TR" b="1" dirty="0" smtClean="0">
                <a:latin typeface="Times New Roman" pitchFamily="18" charset="0"/>
                <a:cs typeface="Times New Roman" pitchFamily="18" charset="0"/>
              </a:rPr>
              <a:t>ESAS </a:t>
            </a:r>
            <a:r>
              <a:rPr lang="tr-TR" b="1" dirty="0" smtClean="0">
                <a:latin typeface="Times New Roman" pitchFamily="18" charset="0"/>
                <a:cs typeface="Times New Roman" pitchFamily="18" charset="0"/>
              </a:rPr>
              <a:t>: 2017/666</a:t>
            </a:r>
          </a:p>
          <a:p>
            <a:pPr algn="just"/>
            <a:r>
              <a:rPr lang="tr-TR" b="1" dirty="0" smtClean="0">
                <a:latin typeface="Times New Roman" pitchFamily="18" charset="0"/>
                <a:cs typeface="Times New Roman" pitchFamily="18" charset="0"/>
              </a:rPr>
              <a:t>KARAR : 2017/142</a:t>
            </a:r>
          </a:p>
          <a:p>
            <a:pPr algn="just"/>
            <a:r>
              <a:rPr lang="tr-TR" b="1" dirty="0" smtClean="0">
                <a:latin typeface="Times New Roman" pitchFamily="18" charset="0"/>
                <a:cs typeface="Times New Roman" pitchFamily="18" charset="0"/>
              </a:rPr>
              <a:t>TARİH : 17.01.2017</a:t>
            </a:r>
          </a:p>
          <a:p>
            <a:pPr algn="just"/>
            <a:r>
              <a:rPr lang="tr-TR" b="1" dirty="0" smtClean="0">
                <a:latin typeface="Times New Roman" pitchFamily="18" charset="0"/>
                <a:cs typeface="Times New Roman" pitchFamily="18" charset="0"/>
              </a:rPr>
              <a:t>ÖZET : </a:t>
            </a:r>
            <a:r>
              <a:rPr lang="tr-TR" sz="1600" i="1" dirty="0" smtClean="0">
                <a:latin typeface="Times New Roman" pitchFamily="18" charset="0"/>
                <a:cs typeface="Times New Roman" pitchFamily="18" charset="0"/>
              </a:rPr>
              <a:t>Dava, taraflar arasında mevcut profesyonel futbolcu sözleşmesinden</a:t>
            </a:r>
          </a:p>
          <a:p>
            <a:pPr algn="just"/>
            <a:r>
              <a:rPr lang="tr-TR" sz="1600" i="1" dirty="0" smtClean="0">
                <a:latin typeface="Times New Roman" pitchFamily="18" charset="0"/>
                <a:cs typeface="Times New Roman" pitchFamily="18" charset="0"/>
              </a:rPr>
              <a:t>kaynaklanan ve ödenmeyen ücret alacağının tahsili ile sözleşmenin haklı nedenle</a:t>
            </a:r>
          </a:p>
          <a:p>
            <a:pPr algn="just"/>
            <a:r>
              <a:rPr lang="tr-TR" sz="1600" i="1" dirty="0" smtClean="0">
                <a:latin typeface="Times New Roman" pitchFamily="18" charset="0"/>
                <a:cs typeface="Times New Roman" pitchFamily="18" charset="0"/>
              </a:rPr>
              <a:t>feshinden kaynaklı uğranılan zararın tespiti ve tahsili isteklerine ilişkindir. Taraflar</a:t>
            </a:r>
          </a:p>
          <a:p>
            <a:pPr algn="just"/>
            <a:r>
              <a:rPr lang="tr-TR" sz="1600" i="1" dirty="0" smtClean="0">
                <a:latin typeface="Times New Roman" pitchFamily="18" charset="0"/>
                <a:cs typeface="Times New Roman" pitchFamily="18" charset="0"/>
              </a:rPr>
              <a:t>arasındaki profesyonel futbolcu sözleşmesinden kaynaklı ilişkinin, 6502 sayılı Kanun</a:t>
            </a:r>
          </a:p>
          <a:p>
            <a:pPr algn="just"/>
            <a:r>
              <a:rPr lang="tr-TR" sz="1600" i="1" dirty="0" smtClean="0">
                <a:latin typeface="Times New Roman" pitchFamily="18" charset="0"/>
                <a:cs typeface="Times New Roman" pitchFamily="18" charset="0"/>
              </a:rPr>
              <a:t>kapsamında tüketici işlemi sayılamayacağı, zira futbolcu olan davacının tüketici</a:t>
            </a:r>
          </a:p>
          <a:p>
            <a:pPr algn="just"/>
            <a:r>
              <a:rPr lang="tr-TR" sz="1600" i="1" dirty="0" smtClean="0">
                <a:latin typeface="Times New Roman" pitchFamily="18" charset="0"/>
                <a:cs typeface="Times New Roman" pitchFamily="18" charset="0"/>
              </a:rPr>
              <a:t>konumunda olmayıp, davalı kulübe sözleşme kapsamında hizmet verdiği, ihtilafın genel</a:t>
            </a:r>
          </a:p>
          <a:p>
            <a:pPr algn="just"/>
            <a:r>
              <a:rPr lang="tr-TR" sz="1600" i="1" dirty="0" smtClean="0">
                <a:latin typeface="Times New Roman" pitchFamily="18" charset="0"/>
                <a:cs typeface="Times New Roman" pitchFamily="18" charset="0"/>
              </a:rPr>
              <a:t>hükümler uyarınca genel mahkemelerde çözülmesi gerektiği sonucuna varılmaktadır. Hal</a:t>
            </a:r>
          </a:p>
          <a:p>
            <a:pPr algn="just"/>
            <a:r>
              <a:rPr lang="tr-TR" sz="1600" i="1" dirty="0" smtClean="0">
                <a:latin typeface="Times New Roman" pitchFamily="18" charset="0"/>
                <a:cs typeface="Times New Roman" pitchFamily="18" charset="0"/>
              </a:rPr>
              <a:t>böyle olunca işin esasına girilerek sonucuna göre hüküm tesisi gerekirken aksine</a:t>
            </a:r>
          </a:p>
          <a:p>
            <a:pPr algn="just"/>
            <a:r>
              <a:rPr lang="tr-TR" sz="1600" i="1" dirty="0" smtClean="0">
                <a:latin typeface="Times New Roman" pitchFamily="18" charset="0"/>
                <a:cs typeface="Times New Roman" pitchFamily="18" charset="0"/>
              </a:rPr>
              <a:t>düşüncelerle ve yazılı şekilde Tüketici mahkemesinin görevli olduğundan bahisle</a:t>
            </a:r>
          </a:p>
          <a:p>
            <a:pPr algn="just"/>
            <a:r>
              <a:rPr lang="tr-TR" sz="1600" i="1" dirty="0" smtClean="0">
                <a:latin typeface="Times New Roman" pitchFamily="18" charset="0"/>
                <a:cs typeface="Times New Roman" pitchFamily="18" charset="0"/>
              </a:rPr>
              <a:t>görevsizlik kararı verilmesi usul ve yasaya aykırı olup, bozmayı gerektirir.</a:t>
            </a:r>
            <a:endParaRPr lang="tr-TR" sz="16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85852" y="197346"/>
            <a:ext cx="7000924" cy="4524315"/>
          </a:xfrm>
          <a:prstGeom prst="rect">
            <a:avLst/>
          </a:prstGeom>
        </p:spPr>
        <p:txBody>
          <a:bodyPr wrap="square">
            <a:spAutoFit/>
          </a:bodyPr>
          <a:lstStyle/>
          <a:p>
            <a:r>
              <a:rPr lang="tr-TR" b="1" dirty="0" smtClean="0"/>
              <a:t>Y. 13. HD., </a:t>
            </a:r>
          </a:p>
          <a:p>
            <a:r>
              <a:rPr lang="tr-TR" b="1" dirty="0" smtClean="0"/>
              <a:t>ESAS </a:t>
            </a:r>
            <a:r>
              <a:rPr lang="tr-TR" b="1" dirty="0" smtClean="0"/>
              <a:t>: 2017/1499</a:t>
            </a:r>
          </a:p>
          <a:p>
            <a:r>
              <a:rPr lang="tr-TR" b="1" dirty="0" smtClean="0"/>
              <a:t>KARAR : 2017/1552</a:t>
            </a:r>
          </a:p>
          <a:p>
            <a:r>
              <a:rPr lang="tr-TR" b="1" dirty="0" smtClean="0"/>
              <a:t>TARİH : 08.02.2017</a:t>
            </a:r>
          </a:p>
          <a:p>
            <a:pPr algn="just"/>
            <a:r>
              <a:rPr lang="tr-TR" b="1" dirty="0" smtClean="0"/>
              <a:t>ÖZET : </a:t>
            </a:r>
            <a:r>
              <a:rPr lang="tr-TR" i="1" dirty="0" smtClean="0"/>
              <a:t>Uyuşmazlık; genel kredi sözleşmesi ve ticari taşıt kredisi nedeniyle </a:t>
            </a:r>
            <a:r>
              <a:rPr lang="tr-TR" i="1" dirty="0" smtClean="0"/>
              <a:t>alınan masraflarla </a:t>
            </a:r>
            <a:r>
              <a:rPr lang="tr-TR" i="1" dirty="0" smtClean="0"/>
              <a:t>ilgili olarak tüketici sorunları hakem heyetinin karar verme yetkisinin </a:t>
            </a:r>
            <a:r>
              <a:rPr lang="tr-TR" i="1" dirty="0" smtClean="0"/>
              <a:t>bulunup bulunmadığı </a:t>
            </a:r>
            <a:r>
              <a:rPr lang="tr-TR" i="1" dirty="0" smtClean="0"/>
              <a:t>hususundadır. Tüketici Sorunları Hakem Heyetleri Yönetmeliği'nin </a:t>
            </a:r>
            <a:r>
              <a:rPr lang="tr-TR" i="1" dirty="0" smtClean="0"/>
              <a:t>5/1. maddesine </a:t>
            </a:r>
            <a:r>
              <a:rPr lang="tr-TR" i="1" dirty="0" smtClean="0"/>
              <a:t>göre; Tüketiciler ile satıcı ve sağlayıcılar arasında çıkan </a:t>
            </a:r>
            <a:r>
              <a:rPr lang="tr-TR" i="1" dirty="0" smtClean="0"/>
              <a:t>uyuşmazlıkları çözümlemek </a:t>
            </a:r>
            <a:r>
              <a:rPr lang="tr-TR" i="1" dirty="0" smtClean="0"/>
              <a:t>amacıyla veya tüketici mahkemelerinde delil olarak ileri </a:t>
            </a:r>
            <a:r>
              <a:rPr lang="tr-TR" i="1" dirty="0" smtClean="0"/>
              <a:t>sürülebilecek kararları </a:t>
            </a:r>
            <a:r>
              <a:rPr lang="tr-TR" i="1" dirty="0" smtClean="0"/>
              <a:t>almak üzere il ve ilçe merkezlerinde hakem heyetleri kurulur. Buna göre; </a:t>
            </a:r>
            <a:r>
              <a:rPr lang="tr-TR" i="1" dirty="0" smtClean="0"/>
              <a:t>tüketici sorunları </a:t>
            </a:r>
            <a:r>
              <a:rPr lang="tr-TR" i="1" dirty="0" smtClean="0"/>
              <a:t>hakem heyetinin bir uyuşmazlığa bakabilmesi için taraflardan birisinin </a:t>
            </a:r>
            <a:r>
              <a:rPr lang="tr-TR" i="1" dirty="0" smtClean="0"/>
              <a:t>tüketici olması </a:t>
            </a:r>
            <a:r>
              <a:rPr lang="tr-TR" i="1" dirty="0" smtClean="0"/>
              <a:t>gerekir. Ticari taşıt kredisi ve genel kredi tüketici işlemi sayılamayacağı </a:t>
            </a:r>
            <a:r>
              <a:rPr lang="tr-TR" i="1" dirty="0" smtClean="0"/>
              <a:t>için tüketici </a:t>
            </a:r>
            <a:r>
              <a:rPr lang="tr-TR" i="1" dirty="0" smtClean="0"/>
              <a:t>sorunları hakem heyetinin ticari kredi ile ilgili uyuşmazlıkla ilgili olarak karar </a:t>
            </a:r>
            <a:r>
              <a:rPr lang="tr-TR" i="1" dirty="0" smtClean="0"/>
              <a:t>verme yetkisi bulunmamaktadır</a:t>
            </a:r>
            <a:r>
              <a:rPr lang="tr-TR" i="1"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785794"/>
            <a:ext cx="8643966" cy="5340369"/>
          </a:xfrm>
        </p:spPr>
        <p:txBody>
          <a:bodyPr>
            <a:normAutofit fontScale="85000" lnSpcReduction="20000"/>
          </a:bodyPr>
          <a:lstStyle/>
          <a:p>
            <a:pPr algn="just"/>
            <a:r>
              <a:rPr lang="tr-TR" dirty="0" smtClean="0">
                <a:latin typeface="Times New Roman" pitchFamily="18" charset="0"/>
                <a:cs typeface="Times New Roman" pitchFamily="18" charset="0"/>
              </a:rPr>
              <a:t>Mal </a:t>
            </a:r>
            <a:r>
              <a:rPr lang="tr-TR" dirty="0" smtClean="0">
                <a:latin typeface="Times New Roman" pitchFamily="18" charset="0"/>
                <a:cs typeface="Times New Roman" pitchFamily="18" charset="0"/>
              </a:rPr>
              <a:t>piyasası bakımından ise, kanun koyucu </a:t>
            </a:r>
            <a:r>
              <a:rPr lang="tr-TR" dirty="0" err="1" smtClean="0">
                <a:latin typeface="Times New Roman" pitchFamily="18" charset="0"/>
                <a:cs typeface="Times New Roman" pitchFamily="18" charset="0"/>
              </a:rPr>
              <a:t>eTKHK’de</a:t>
            </a:r>
            <a:r>
              <a:rPr lang="tr-TR" dirty="0" smtClean="0">
                <a:latin typeface="Times New Roman" pitchFamily="18" charset="0"/>
                <a:cs typeface="Times New Roman" pitchFamily="18" charset="0"/>
              </a:rPr>
              <a:t> olduğu gibi alışverişe konu olabilen taşınır ve gayrı maddi malların tamamına yer vermişken, taşınmazlar açısından sadece konut ve tatil amaçlı olanlar tüketici işlemi kapsamında düzenlenmiştir. Bu noktada, gerekçede herhangi bir açıklama bulunmamakla birlikte, konut ve tatil amacı dışında özellikle ülkemizde taşınmazların yatırım aracı olma niteliğinin yanı sıra değerlerinin yüksekliği ve taşınmazlara ilişkin işlemlerin daha emek gerektiren ve kişileri işlem yapmadan önce bir kez daha düşünmeye sevk eden şekillere bağlanmış olması da bu kapsamda değerlendirilebilir. Zira taşınmazlara ilişkin hukuki işlemler bakımından var olan şekil ve şartlar hali hazırda işlem yapacak her iki tarafı esasında korumaya yönelik düzenlemelerdir.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428604"/>
            <a:ext cx="8715404" cy="5697559"/>
          </a:xfrm>
        </p:spPr>
        <p:txBody>
          <a:bodyPr>
            <a:normAutofit fontScale="55000" lnSpcReduction="20000"/>
          </a:bodyPr>
          <a:lstStyle/>
          <a:p>
            <a:pPr algn="just"/>
            <a:r>
              <a:rPr lang="tr-TR" dirty="0" smtClean="0">
                <a:latin typeface="Times New Roman" pitchFamily="18" charset="0"/>
                <a:cs typeface="Times New Roman" pitchFamily="18" charset="0"/>
              </a:rPr>
              <a:t>Mal </a:t>
            </a:r>
            <a:r>
              <a:rPr lang="tr-TR" dirty="0" smtClean="0">
                <a:latin typeface="Times New Roman" pitchFamily="18" charset="0"/>
                <a:cs typeface="Times New Roman" pitchFamily="18" charset="0"/>
              </a:rPr>
              <a:t>tanımı bakımından incelenmesi gereken noktalardan bir diğeri de anılan malların alışverişe konu olabilir nitelikte olmasıdır.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Zira </a:t>
            </a:r>
            <a:r>
              <a:rPr lang="tr-TR" dirty="0" smtClean="0">
                <a:latin typeface="Times New Roman" pitchFamily="18" charset="0"/>
                <a:cs typeface="Times New Roman" pitchFamily="18" charset="0"/>
              </a:rPr>
              <a:t>tanıma göre, alışverişe konu olma tüm mallar bakımından öncelikli şart olarak aranır. Bu noktada, </a:t>
            </a:r>
            <a:r>
              <a:rPr lang="tr-TR" dirty="0" err="1" smtClean="0">
                <a:latin typeface="Times New Roman" pitchFamily="18" charset="0"/>
                <a:cs typeface="Times New Roman" pitchFamily="18" charset="0"/>
              </a:rPr>
              <a:t>eTKHK’da</a:t>
            </a:r>
            <a:r>
              <a:rPr lang="tr-TR" dirty="0" smtClean="0">
                <a:latin typeface="Times New Roman" pitchFamily="18" charset="0"/>
                <a:cs typeface="Times New Roman" pitchFamily="18" charset="0"/>
              </a:rPr>
              <a:t> da aynı kavrama yer verilmiş olmakla birlikte, </a:t>
            </a:r>
            <a:r>
              <a:rPr lang="tr-TR" dirty="0" err="1" smtClean="0">
                <a:latin typeface="Times New Roman" pitchFamily="18" charset="0"/>
                <a:cs typeface="Times New Roman" pitchFamily="18" charset="0"/>
              </a:rPr>
              <a:t>eTKHK’da</a:t>
            </a:r>
            <a:r>
              <a:rPr lang="tr-TR" dirty="0" smtClean="0">
                <a:latin typeface="Times New Roman" pitchFamily="18" charset="0"/>
                <a:cs typeface="Times New Roman" pitchFamily="18" charset="0"/>
              </a:rPr>
              <a:t> 2003 yılında yapılan 4822 sayılı Kanunla yapılan değişiklikten öncesinde anılan ifade yerine “</a:t>
            </a:r>
            <a:r>
              <a:rPr lang="tr-TR" i="1" dirty="0" smtClean="0">
                <a:latin typeface="Times New Roman" pitchFamily="18" charset="0"/>
                <a:cs typeface="Times New Roman" pitchFamily="18" charset="0"/>
              </a:rPr>
              <a:t>ticaret konusu eşya” </a:t>
            </a:r>
            <a:r>
              <a:rPr lang="tr-TR" dirty="0" smtClean="0">
                <a:latin typeface="Times New Roman" pitchFamily="18" charset="0"/>
                <a:cs typeface="Times New Roman" pitchFamily="18" charset="0"/>
              </a:rPr>
              <a:t>tanımlaması yapılmış ve doktrinde eleştirilmiştir.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Alışverişe </a:t>
            </a:r>
            <a:r>
              <a:rPr lang="tr-TR" dirty="0" smtClean="0">
                <a:latin typeface="Times New Roman" pitchFamily="18" charset="0"/>
                <a:cs typeface="Times New Roman" pitchFamily="18" charset="0"/>
              </a:rPr>
              <a:t>konu olma ifadesi, doktrindeki bir görüşe göre, ticarete konu olmanın karşıtı olup, kazanç sağlama amacının olmadığı hallerde alışverişe konu olmaya dâhildir. Bu noktada, alışverişe konu olmada herhangi bir iradenin aranmaması gerektiği ve sadece devredilebilir olması kanaatimizce tüketici işlemi konusu mal olmak için uygundur. Başka bir görüş ise, alışverişe konu olma ifadesinden anlaşılacak olan, eşya veya gayri maddi malın parasal bir değerinin bulunması gerektiğidir.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Mal </a:t>
            </a:r>
            <a:r>
              <a:rPr lang="tr-TR" dirty="0" smtClean="0">
                <a:latin typeface="Times New Roman" pitchFamily="18" charset="0"/>
                <a:cs typeface="Times New Roman" pitchFamily="18" charset="0"/>
              </a:rPr>
              <a:t>tanımı konusunda esas özellik arz eden durum, taşınmazlardır. Zira Avrupa ülkelerinin hukuk sistemlerinde taşınmazlar tüketici işlemi konusu mallar içerisinde değerlendirilmemektedir. Diğer bir deyişle bu durum hukukumuza özgü olmakla birlikte düzenlemede de sadece konut ve tatil amaçlı olarak edinilen taşınmazlar bakımından tüketici işlemlerinin söz konusu olabileceği düzenlenmiştir. Örneğin kişinin oturmak amacıyla bir yüklenici ile eser sözleşmesi yapması halinde 6502 sayılı yasaya gidilirken, kat karşılığı inşaatın söz konusu olduğu durumlarda tüketici olabilecek kişi birden fazla taşınmaz elde edecekse artık yatırım amacı devreye girerek konut amacı ortadan kalkacağı için tüketici işlemi de söz konusu olmaz. </a:t>
            </a:r>
            <a:endParaRPr lang="tr-TR"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428604"/>
            <a:ext cx="8786842" cy="5929354"/>
          </a:xfrm>
        </p:spPr>
        <p:txBody>
          <a:bodyPr>
            <a:normAutofit fontScale="70000" lnSpcReduction="20000"/>
          </a:bodyPr>
          <a:lstStyle/>
          <a:p>
            <a:pPr lvl="0"/>
            <a:r>
              <a:rPr lang="tr-TR" b="1" dirty="0" smtClean="0">
                <a:latin typeface="Times New Roman" pitchFamily="18" charset="0"/>
                <a:cs typeface="Times New Roman" pitchFamily="18" charset="0"/>
              </a:rPr>
              <a:t>İşlemin Tarafları Bakımından</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Tüketici işleminin </a:t>
            </a:r>
            <a:r>
              <a:rPr lang="tr-TR" dirty="0" err="1" smtClean="0">
                <a:latin typeface="Times New Roman" pitchFamily="18" charset="0"/>
                <a:cs typeface="Times New Roman" pitchFamily="18" charset="0"/>
              </a:rPr>
              <a:t>yTKHK’da</a:t>
            </a:r>
            <a:r>
              <a:rPr lang="tr-TR" dirty="0" smtClean="0">
                <a:latin typeface="Times New Roman" pitchFamily="18" charset="0"/>
                <a:cs typeface="Times New Roman" pitchFamily="18" charset="0"/>
              </a:rPr>
              <a:t> yer alan tanımından çıkan unsurlardan bir diğeri hatta en önemlisi taraflarıdır.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Zira </a:t>
            </a:r>
            <a:r>
              <a:rPr lang="tr-TR" dirty="0" smtClean="0">
                <a:latin typeface="Times New Roman" pitchFamily="18" charset="0"/>
                <a:cs typeface="Times New Roman" pitchFamily="18" charset="0"/>
              </a:rPr>
              <a:t>tüketici hukukunun merkez kavramı tüketicidir. Nitekim tüketici kavramı kanunun kişi bakımından uygulanma alanını belirlemektedir. Ayrıca, </a:t>
            </a:r>
            <a:r>
              <a:rPr lang="tr-TR" dirty="0" err="1" smtClean="0">
                <a:latin typeface="Times New Roman" pitchFamily="18" charset="0"/>
                <a:cs typeface="Times New Roman" pitchFamily="18" charset="0"/>
              </a:rPr>
              <a:t>yTKHK’nin</a:t>
            </a:r>
            <a:r>
              <a:rPr lang="tr-TR" dirty="0" smtClean="0">
                <a:latin typeface="Times New Roman" pitchFamily="18" charset="0"/>
                <a:cs typeface="Times New Roman" pitchFamily="18" charset="0"/>
              </a:rPr>
              <a:t> kapsam başlıklı 2. Maddesinde her türlü tüketici işleminin ve tüketiciye yönelik uygulamaların kanun kapsamında olduğu düzenlenmiştir. Dolayısıyla tüketicinin ve işlemler bakımından karşı tarafın belirlenmesi esasında kanunun maddi anlamda uygulanma alanını da belirlemeyi sağlamaktadır. </a:t>
            </a:r>
          </a:p>
          <a:p>
            <a:pPr algn="just"/>
            <a:r>
              <a:rPr lang="tr-TR" dirty="0" smtClean="0">
                <a:latin typeface="Times New Roman" pitchFamily="18" charset="0"/>
                <a:cs typeface="Times New Roman" pitchFamily="18" charset="0"/>
              </a:rPr>
              <a:t>Tüketici işleminin gerçekleşebilmesi için tüketicinin bulunmasının yanında ticari veya mesleki olarak işlemi gerçekleştiren gerçek veya tüzel kişi ya da bu kişinin ad veya hesabına hareket eden kişilerin bulunması gerekmektedir.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Ancak</a:t>
            </a:r>
            <a:r>
              <a:rPr lang="tr-TR" dirty="0" smtClean="0">
                <a:latin typeface="Times New Roman" pitchFamily="18" charset="0"/>
                <a:cs typeface="Times New Roman" pitchFamily="18" charset="0"/>
              </a:rPr>
              <a:t>, burada bir hususun da altını çizmekte fayda vardır. Gerçekten tüketici işleminin tarafları dediğimizde tanıma da bakıldığında iki taraftan bahsedilmektedir, bu durum da aşağıda üzerinde durulmuş olmakla birlikte, tüketici işleminin mutlaka bir sözleşme olması gerekliliğini ortaya çıkarmaktadır.</a:t>
            </a:r>
          </a:p>
          <a:p>
            <a:endParaRPr lang="tr-TR"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642918"/>
            <a:ext cx="8229600" cy="5483245"/>
          </a:xfrm>
        </p:spPr>
        <p:txBody>
          <a:bodyPr>
            <a:normAutofit fontScale="70000" lnSpcReduction="20000"/>
          </a:bodyPr>
          <a:lstStyle/>
          <a:p>
            <a:pPr lvl="0"/>
            <a:r>
              <a:rPr lang="tr-TR" b="1" dirty="0" err="1" smtClean="0"/>
              <a:t>Aa</a:t>
            </a:r>
            <a:r>
              <a:rPr lang="tr-TR" b="1" dirty="0" smtClean="0"/>
              <a:t>. Tüketici </a:t>
            </a:r>
            <a:endParaRPr lang="tr-TR" dirty="0" smtClean="0"/>
          </a:p>
          <a:p>
            <a:pPr algn="just"/>
            <a:r>
              <a:rPr lang="tr-TR" dirty="0" smtClean="0"/>
              <a:t>Tüketici, </a:t>
            </a:r>
            <a:r>
              <a:rPr lang="tr-TR" dirty="0" err="1" smtClean="0"/>
              <a:t>yTKHK’de</a:t>
            </a:r>
            <a:r>
              <a:rPr lang="tr-TR" dirty="0" smtClean="0"/>
              <a:t> m.3/</a:t>
            </a:r>
            <a:r>
              <a:rPr lang="tr-TR" dirty="0" err="1" smtClean="0"/>
              <a:t>k’de</a:t>
            </a:r>
            <a:r>
              <a:rPr lang="tr-TR" dirty="0" smtClean="0"/>
              <a:t>, “</a:t>
            </a:r>
            <a:r>
              <a:rPr lang="tr-TR" i="1" dirty="0" smtClean="0"/>
              <a:t>ticari veya mesleki </a:t>
            </a:r>
            <a:r>
              <a:rPr lang="tr-TR" i="1" dirty="0" smtClean="0"/>
              <a:t>olmayan amaçlarla </a:t>
            </a:r>
            <a:r>
              <a:rPr lang="tr-TR" i="1" dirty="0" smtClean="0"/>
              <a:t>hareket </a:t>
            </a:r>
            <a:r>
              <a:rPr lang="tr-TR" i="1" dirty="0" smtClean="0"/>
              <a:t>eden </a:t>
            </a:r>
            <a:r>
              <a:rPr lang="tr-TR" i="1" dirty="0" smtClean="0"/>
              <a:t>gerçek veya tüzel kişiyi” </a:t>
            </a:r>
            <a:r>
              <a:rPr lang="tr-TR" dirty="0" smtClean="0"/>
              <a:t>şeklinde tanımlanmıştır. </a:t>
            </a:r>
          </a:p>
          <a:p>
            <a:pPr algn="just"/>
            <a:r>
              <a:rPr lang="tr-TR" dirty="0" smtClean="0"/>
              <a:t>Anılan tanım, </a:t>
            </a:r>
            <a:r>
              <a:rPr lang="tr-TR" dirty="0" err="1" smtClean="0"/>
              <a:t>eTKHK</a:t>
            </a:r>
            <a:r>
              <a:rPr lang="tr-TR" dirty="0" smtClean="0"/>
              <a:t> m. 3/</a:t>
            </a:r>
            <a:r>
              <a:rPr lang="tr-TR" dirty="0" err="1" smtClean="0"/>
              <a:t>k’da</a:t>
            </a:r>
            <a:r>
              <a:rPr lang="tr-TR" dirty="0" smtClean="0"/>
              <a:t> “</a:t>
            </a:r>
            <a:r>
              <a:rPr lang="tr-TR" i="1" dirty="0" smtClean="0"/>
              <a:t>bir mal veya hizmeti ticari ve mesleki olmayan amaçlarla edinen, kullanan veya yararlanan gerçek ya da tüzel kişi” </a:t>
            </a:r>
            <a:r>
              <a:rPr lang="tr-TR" dirty="0" smtClean="0"/>
              <a:t>şeklinde düzenlenmiştir. Tanımlar arasında farklılıklar bulunmakla beraber, hukukumuzda tüketici kavramı bakımından genel bilgiler vermekte fayda vardır. </a:t>
            </a:r>
          </a:p>
          <a:p>
            <a:pPr algn="just"/>
            <a:r>
              <a:rPr lang="tr-TR" dirty="0" smtClean="0"/>
              <a:t>Tüketici, tüketici işlemleri bakımından ticari veya mesleki </a:t>
            </a:r>
            <a:r>
              <a:rPr lang="tr-TR" dirty="0" smtClean="0"/>
              <a:t>olmayan amaçlarla </a:t>
            </a:r>
            <a:r>
              <a:rPr lang="tr-TR" dirty="0" smtClean="0"/>
              <a:t>hareket eden gerçek veya tüzel kişilerin karşısında yer alan ve bu işlemlerde korunması gereken taraftır. Tüketici, öğretide </a:t>
            </a:r>
            <a:r>
              <a:rPr lang="tr-TR" dirty="0" err="1" smtClean="0"/>
              <a:t>OZANOĞLU’nun</a:t>
            </a:r>
            <a:r>
              <a:rPr lang="tr-TR" dirty="0" smtClean="0"/>
              <a:t> da belirttiği üzere, salt bir statüden ziyade somut durumlara göre tanımı yapılan bir kavram olmaya başlamıştır. </a:t>
            </a:r>
            <a:endParaRPr lang="tr-TR" dirty="0" smtClean="0"/>
          </a:p>
          <a:p>
            <a:pPr algn="just"/>
            <a:r>
              <a:rPr lang="tr-TR" dirty="0" smtClean="0"/>
              <a:t>Diğer </a:t>
            </a:r>
            <a:r>
              <a:rPr lang="tr-TR" dirty="0" smtClean="0"/>
              <a:t>bir ifadeyle, kişilerin tüketici olup olmamalarına, genel olarak bulundukları durumlara göre değil, her bir işlem bakımından taşıdıkları iradeye göre karar verilmek gerekir. Tüketici olmak için, 6502 sayılı Kanun kapsamında aranan şartlar, ticari ve mesleki olmayan amaç ile hareket etme ve gerçek veya tüzel kişi olma şeklinde karşımıza çıkmaktadır.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571480"/>
            <a:ext cx="8229600" cy="5554683"/>
          </a:xfrm>
        </p:spPr>
        <p:txBody>
          <a:bodyPr>
            <a:normAutofit fontScale="70000" lnSpcReduction="20000"/>
          </a:bodyPr>
          <a:lstStyle/>
          <a:p>
            <a:r>
              <a:rPr lang="tr-TR" b="1" dirty="0" smtClean="0"/>
              <a:t>1/a</a:t>
            </a:r>
            <a:r>
              <a:rPr lang="tr-TR" b="1" dirty="0" smtClean="0"/>
              <a:t>. Gerçek veya Tüzel Kişi Olma</a:t>
            </a:r>
            <a:endParaRPr lang="tr-TR" dirty="0" smtClean="0"/>
          </a:p>
          <a:p>
            <a:pPr algn="just"/>
            <a:r>
              <a:rPr lang="tr-TR" dirty="0" smtClean="0"/>
              <a:t>6502 </a:t>
            </a:r>
            <a:r>
              <a:rPr lang="tr-TR" dirty="0" smtClean="0"/>
              <a:t>sayılı TKHK ile </a:t>
            </a:r>
            <a:r>
              <a:rPr lang="tr-TR" dirty="0" err="1" smtClean="0"/>
              <a:t>eTKHK</a:t>
            </a:r>
            <a:r>
              <a:rPr lang="tr-TR" dirty="0" smtClean="0"/>
              <a:t> arasında herhangi bir fark bulunmayan gerçek veya tüzel kişi olma şartı, hukukumuzda birçok hukuk sisteminden farklı düzenlenmiştir. </a:t>
            </a:r>
          </a:p>
          <a:p>
            <a:pPr algn="just"/>
            <a:r>
              <a:rPr lang="tr-TR" dirty="0" smtClean="0"/>
              <a:t>Zira Avrupa Parlamentosu ve Konseyinin “Tüketici Mallarının Satımı ve Bunlara Ait Garantilerin Belirli Görünüşlerine İlişkin” 25 Mayıs 1999 tarihli direktifinin m. 1/2a hükmünde, tüketici tanımına yer verilmiş ve anılan tanımda sadece gerçek kişiden bahsedilmiştir. Devre mülk, uzun vadeli tatil ürünleri, yeniden satış ve takas sözleşmelerinin belirli görünüşleri hakkında tüketicilerin korunmasına dair Avrupa Parlamento ve Komisyonunun 14 Ocak 2009 tarihli direktifinde de sadece gerçek kişiler tüketici sıfatına sahip olabilmektedir. Aynı durum, BGB §13’de de karşımıza çıkmaktadır. Öğretide, tüketici içerisinde tüzel kişilerin yer almaması, tüketici işlemlerinin ticari ve mesleki olmayan amaçlarla diğer bir deyişle kişisel, ailevi veya özel amaçlar ile yapılma gerekliliğinden kaynaklandığı ve anılan alanların tüzel kişiler ile bağdaştırılamaması ileri sürülmektedir.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642918"/>
            <a:ext cx="8229600" cy="5786478"/>
          </a:xfrm>
        </p:spPr>
        <p:txBody>
          <a:bodyPr>
            <a:noAutofit/>
          </a:bodyPr>
          <a:lstStyle/>
          <a:p>
            <a:pPr algn="just"/>
            <a:r>
              <a:rPr lang="tr-TR" sz="1500" dirty="0" smtClean="0">
                <a:latin typeface="Times New Roman" pitchFamily="18" charset="0"/>
                <a:cs typeface="Times New Roman" pitchFamily="18" charset="0"/>
              </a:rPr>
              <a:t>Tüketici sıfatını taşıyabilecek olan tüzel kişiler, kanunda yer alan ve tüketiciye karşı sorumlu olan üretici, ithalatçı, sağlayıcıdan “kamu tüzel kişileri” olmak noktasında farklılaşmaktadır. Gerçekten de kanun koyucu kasıtlı olarak tüketici tanımında kamu tüzel kişileri ifadesine yer vermemiş ve anılan tüzel kişilerin tüketici sıfatına sahip olamayacaklarını zımnen kabul etmiştir. </a:t>
            </a:r>
          </a:p>
          <a:p>
            <a:pPr algn="just"/>
            <a:r>
              <a:rPr lang="tr-TR" sz="1500" dirty="0" smtClean="0">
                <a:latin typeface="Times New Roman" pitchFamily="18" charset="0"/>
                <a:cs typeface="Times New Roman" pitchFamily="18" charset="0"/>
              </a:rPr>
              <a:t>Kamu tüzel kişilerinin ticari ve mesleki olmayan amaçlar ile hareket edebilmesi imkân dâhilinde görünmemektedir. </a:t>
            </a:r>
          </a:p>
          <a:p>
            <a:pPr algn="just"/>
            <a:r>
              <a:rPr lang="tr-TR" sz="1500" dirty="0" smtClean="0">
                <a:latin typeface="Times New Roman" pitchFamily="18" charset="0"/>
                <a:cs typeface="Times New Roman" pitchFamily="18" charset="0"/>
              </a:rPr>
              <a:t>Dolayısıyla tanımda yer alan tüzel kişi kapsamına dernek, vakıf ve ticaret şirketleri girebilmektedir. </a:t>
            </a:r>
          </a:p>
          <a:p>
            <a:pPr algn="just"/>
            <a:r>
              <a:rPr lang="tr-TR" sz="1500" dirty="0" smtClean="0">
                <a:latin typeface="Times New Roman" pitchFamily="18" charset="0"/>
                <a:cs typeface="Times New Roman" pitchFamily="18" charset="0"/>
              </a:rPr>
              <a:t>Dernek ve vakıflar TTK m. 16 gereği ticari işletme işletiyorlar ise tacir sıfatını haiz olurken, ticaret şirketleri herhangi bir şart olmaksızın tacirdir. Bu noktada, daha önce de değinildiği üzere tüketici sıfatı, statü olarak değil her bir hukuki işlemdeki irade bakımından değerlendirilmelidir. Diğer bir deyişle tacir sıfatını haiz olan gerçek veya tüzel kişilerin tüketici olma imkânının olup olmadığı öğretide tartışılan bir husustur. </a:t>
            </a:r>
          </a:p>
          <a:p>
            <a:pPr algn="just"/>
            <a:r>
              <a:rPr lang="tr-TR" sz="1500" dirty="0" smtClean="0">
                <a:latin typeface="Times New Roman" pitchFamily="18" charset="0"/>
                <a:cs typeface="Times New Roman" pitchFamily="18" charset="0"/>
              </a:rPr>
              <a:t>TTK m. 19/</a:t>
            </a:r>
            <a:r>
              <a:rPr lang="tr-TR" sz="1500" dirty="0" err="1" smtClean="0">
                <a:latin typeface="Times New Roman" pitchFamily="18" charset="0"/>
                <a:cs typeface="Times New Roman" pitchFamily="18" charset="0"/>
              </a:rPr>
              <a:t>I’de</a:t>
            </a:r>
            <a:r>
              <a:rPr lang="tr-TR" sz="1500" dirty="0" smtClean="0">
                <a:latin typeface="Times New Roman" pitchFamily="18" charset="0"/>
                <a:cs typeface="Times New Roman" pitchFamily="18" charset="0"/>
              </a:rPr>
              <a:t>, ticari iş karinesine yer verilmiş ve devamında gerçek kişi tacirler bakımından, (i) işlemin yapıldığı anda ticari işletme ile ilgili olmadığının açıkça belirtilmesi (</a:t>
            </a:r>
            <a:r>
              <a:rPr lang="tr-TR" sz="1500" dirty="0" err="1" smtClean="0">
                <a:latin typeface="Times New Roman" pitchFamily="18" charset="0"/>
                <a:cs typeface="Times New Roman" pitchFamily="18" charset="0"/>
              </a:rPr>
              <a:t>ii</a:t>
            </a:r>
            <a:r>
              <a:rPr lang="tr-TR" sz="1500" dirty="0" smtClean="0">
                <a:latin typeface="Times New Roman" pitchFamily="18" charset="0"/>
                <a:cs typeface="Times New Roman" pitchFamily="18" charset="0"/>
              </a:rPr>
              <a:t>) işin ticari sayılmasına durumun elvermediği hallerde işin adi nitelikte olduğu istisnalarına yer verilmiştir. Gerçek kişi tacirin evini boyatmak için boya malzemeleri alması durumunda olduğu gibi ticari işletmesine ilişkin olmayan veya kişisel, ailevi ihtiyaçlarına yönelik işlemlerinde diğer şartlar da bulunmakta ise artık tacir değil, tüketici sıfatı söz konusu olacaktır. Bu noktada, gerçek kişi tacirler bakımından TTK’de doğrudan düzenlemeye yer verilmesi problemi çözmekteyken tüzel kişi tacirler açısından aynı durum söylenememektedir. Kural olarak tüzel kişi tacirler bakımından ticari iş karinesi geçerli olup anılan istisnanın sadece gerçek kişi tacirler için düzenlenmiş olması, bu konuda tüzel kişilere ilişkin bir istisna olmadığını göstermektedir. Bununla birlikte, doktrinde tüzel kişi tacirlerin de ticari işletme işletsin veya işletmesin faaliyet alanları dışında işlemlerinin söz konusu olabileceği ve dolayısıyla tüketici sıfatına sahip olabileceklerini ileri süren görüşler bulunmaktadır. </a:t>
            </a:r>
            <a:endParaRPr lang="tr-TR" sz="15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6583</Words>
  <PresentationFormat>Ekran Gösterisi (4:3)</PresentationFormat>
  <Paragraphs>220</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46</cp:revision>
  <dcterms:created xsi:type="dcterms:W3CDTF">2017-12-22T19:43:47Z</dcterms:created>
  <dcterms:modified xsi:type="dcterms:W3CDTF">2017-12-23T08:30:25Z</dcterms:modified>
</cp:coreProperties>
</file>